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70" r:id="rId3"/>
    <p:sldId id="276" r:id="rId4"/>
    <p:sldId id="275" r:id="rId5"/>
    <p:sldId id="277" r:id="rId6"/>
    <p:sldId id="257" r:id="rId7"/>
    <p:sldId id="274" r:id="rId8"/>
    <p:sldId id="272" r:id="rId9"/>
    <p:sldId id="259" r:id="rId10"/>
    <p:sldId id="261" r:id="rId11"/>
    <p:sldId id="278" r:id="rId12"/>
    <p:sldId id="262" r:id="rId13"/>
    <p:sldId id="263" r:id="rId14"/>
    <p:sldId id="269" r:id="rId15"/>
    <p:sldId id="264" r:id="rId16"/>
    <p:sldId id="265" r:id="rId17"/>
    <p:sldId id="266" r:id="rId18"/>
    <p:sldId id="273" r:id="rId19"/>
    <p:sldId id="267" r:id="rId20"/>
    <p:sldId id="268" r:id="rId21"/>
    <p:sldId id="27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D0FB1"/>
    <a:srgbClr val="FF3B3B"/>
    <a:srgbClr val="AF119C"/>
    <a:srgbClr val="2B9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332" autoAdjust="0"/>
  </p:normalViewPr>
  <p:slideViewPr>
    <p:cSldViewPr>
      <p:cViewPr varScale="1">
        <p:scale>
          <a:sx n="65" d="100"/>
          <a:sy n="65" d="100"/>
        </p:scale>
        <p:origin x="1234" y="6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3026C-1957-46DC-AD8D-CFFEE8E9454A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B4F77-ACCE-43B4-BA2A-8F10180C8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72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well known that wind energy is the fastest ….</a:t>
            </a:r>
          </a:p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also low cost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</a:t>
            </a:r>
            <a:r>
              <a:rPr lang="en-US" altLang="zh-CN" sz="80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important aspect of wind turbine is the control system. Let us look at the control mechanism of a typical wind turbine</a:t>
            </a:r>
            <a:endParaRPr lang="en-US" sz="80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blade</a:t>
            </a:r>
            <a:r>
              <a:rPr lang="en-US" sz="80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a lot of airfoil cross-sections consisting of different sizes and shapes from the root to tip, the simple airfoil technology makes the wind turbine blade turn, a lift force is produced when a fluid moves over an airfoil.</a:t>
            </a:r>
            <a:endParaRPr lang="en-US" sz="80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wind turbine blades typically turn at a very low speed  due to the noise and mechanical strength, considering this low speed rotation we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canot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produce any meaning electricity frequency from the generator. So before connecting to the generator, the speed is increased in a gearbox. </a:t>
            </a:r>
          </a:p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3 separate loops here. The first one is ….</a:t>
            </a:r>
          </a:p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research I focus on … which are most commonly studied in high wind speeds</a:t>
            </a:r>
          </a:p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//generator change the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frequncey</a:t>
            </a:r>
            <a:endParaRPr lang="en-US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Hydraulic pitch  torque control: applying torque on the generator</a:t>
            </a:r>
          </a:p>
          <a:p>
            <a:pPr algn="just"/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Yaw: wind turbine be </a:t>
            </a:r>
            <a:r>
              <a:rPr lang="en-US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alligened</a:t>
            </a:r>
            <a:r>
              <a:rPr lang="en-US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wind direction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6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our previous study, we only use collective pitch control to </a:t>
            </a:r>
            <a:r>
              <a:rPr lang="en-US" baseline="0" dirty="0" err="1"/>
              <a:t>acheive</a:t>
            </a:r>
            <a:r>
              <a:rPr lang="en-US" baseline="0" dirty="0"/>
              <a:t> load mitigation. All blades pitch at the same angle. So only the </a:t>
            </a:r>
            <a:r>
              <a:rPr lang="en-US" baseline="0" dirty="0" err="1"/>
              <a:t>Symmetricl</a:t>
            </a:r>
            <a:r>
              <a:rPr lang="en-US" baseline="0" dirty="0"/>
              <a:t> loads can be reduced. But, in practical wind turbine applications, periodic loads are inevitable that need our attention.</a:t>
            </a:r>
          </a:p>
          <a:p>
            <a:r>
              <a:rPr lang="en-US" baseline="0" dirty="0"/>
              <a:t>The concept of tower shadow is illustrated in these two figures.</a:t>
            </a:r>
          </a:p>
          <a:p>
            <a:r>
              <a:rPr lang="en-US" baseline="0" dirty="0"/>
              <a:t>there is a significant difference between these situations.</a:t>
            </a:r>
          </a:p>
          <a:p>
            <a:r>
              <a:rPr lang="en-US" baseline="0" dirty="0"/>
              <a:t>In the left figure, the wind passes through blade first and then tower.</a:t>
            </a:r>
          </a:p>
          <a:p>
            <a:r>
              <a:rPr lang="en-US" baseline="0" dirty="0"/>
              <a:t>In the right figure, the wind passes through tower first and then blade. If we see from the tower top, the wind speed is </a:t>
            </a:r>
            <a:r>
              <a:rPr lang="en-US" baseline="0" dirty="0" err="1"/>
              <a:t>decresed</a:t>
            </a:r>
            <a:r>
              <a:rPr lang="en-US" baseline="0" dirty="0"/>
              <a:t> due to the shadow of tower in the right figure.</a:t>
            </a:r>
          </a:p>
          <a:p>
            <a:r>
              <a:rPr lang="en-US" baseline="0" dirty="0"/>
              <a:t>Wind shear means the wind speeds at different heights are different, when a blade is rotating at a plane, it actually receives the harmonic force from wind.</a:t>
            </a:r>
          </a:p>
          <a:p>
            <a:r>
              <a:rPr lang="en-US" baseline="0" dirty="0"/>
              <a:t>Therefore, the </a:t>
            </a:r>
            <a:r>
              <a:rPr lang="en-US" baseline="0" dirty="0" err="1"/>
              <a:t>peordic</a:t>
            </a:r>
            <a:r>
              <a:rPr lang="en-US" baseline="0" dirty="0"/>
              <a:t> loads are produced to influence the turbines.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70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potential solution 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62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dynamics of wind turbine rotor blades are generally expressed in rotating frames attached to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blades. The tower-nacelle subsystem sees the combined effect of all rotor blades, not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blades. This is because the rotor responds as a whole to excitations such as aerodynamic gusts,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 inputs, and tower-nacelle motion—all of which occur in a nonrotating frame. Multi-blade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coordinate transformation (MBC) helps integrate the dynamics of individual blades and express them in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fixed (nonrotating) frame. MBC involves two steps: transformation of the rotating degrees of freedom,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transformation of the equations of motion.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MBC transformation can reduce the variations between </a:t>
            </a:r>
            <a:r>
              <a:rPr lang="en-US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linearizations</a:t>
            </a:r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obtained at different azimuths, and therefore yields a better representation of the turbine dynamics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28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</a:t>
            </a:r>
            <a:r>
              <a:rPr lang="en-US" baseline="0" dirty="0"/>
              <a:t> plan to use individual control to </a:t>
            </a:r>
            <a:r>
              <a:rPr lang="en-US" baseline="0" dirty="0" err="1"/>
              <a:t>tracle</a:t>
            </a:r>
            <a:r>
              <a:rPr lang="en-US" baseline="0" dirty="0"/>
              <a:t> this problem. The upper control loop is the collective loop, the lower loop is the individual loop.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75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The shaping of multivariate transfer functions is based on the idea that a satisfactory definition of gain for a matrix transfer function is given by the singular values of the transfer function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95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B4F77-ACCE-43B4-BA2A-8F10180C87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73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5C7A1-C8F1-42D3-806D-E53D3AA61F1B}" type="datetime1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AA6B9-9213-4739-8E98-17663F88DC6E}" type="datetime1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A3D52-0B8A-45DC-BF5D-6197EF0BD4AE}" type="datetime1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F8D4C-A7BD-4108-A732-302740C99FD3}" type="datetime1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02FC9-54A1-4366-9049-AD7EEF9B326F}" type="datetime1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7D559-5497-4DBA-A0B4-0CA4ECA5F821}" type="datetime1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CEDC-C41E-4210-B192-E13477D3C5BD}" type="datetime1">
              <a:rPr lang="en-US" smtClean="0"/>
              <a:t>3/1/2018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1297-AC2D-46D4-A5DA-874A9E44F5B4}" type="datetime1">
              <a:rPr lang="en-US" smtClean="0"/>
              <a:t>3/1/2018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43000" y="0"/>
            <a:ext cx="7696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fld id="{73DFDB08-CC9F-4A5A-BC64-B236482DDBEC}" type="datetime1">
              <a:rPr lang="en-US" smtClean="0"/>
              <a:t>3/1/2018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3124200" y="6492875"/>
            <a:ext cx="2895600" cy="365125"/>
          </a:xfrm>
        </p:spPr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r>
              <a:rPr lang="en-US" dirty="0"/>
              <a:t>Yuan Y.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0"/>
          <p:cNvSpPr txBox="1">
            <a:spLocks/>
          </p:cNvSpPr>
          <p:nvPr userDrawn="1"/>
        </p:nvSpPr>
        <p:spPr>
          <a:xfrm>
            <a:off x="2286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Dynamics, Sensing, and Controls Laboratory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D9461-208F-4651-97A3-B3D32C6FC77F}" type="datetime1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4D3EA-BA14-4190-B5F0-4B355981333B}" type="datetime1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BA4C6-3F96-46E7-BFC0-69E72903516E}" type="datetime1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Yuan 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23"/>
          <p:cNvGrpSpPr>
            <a:grpSpLocks/>
          </p:cNvGrpSpPr>
          <p:nvPr userDrawn="1"/>
        </p:nvGrpSpPr>
        <p:grpSpPr bwMode="auto">
          <a:xfrm>
            <a:off x="1270000" y="787400"/>
            <a:ext cx="7588250" cy="76200"/>
            <a:chOff x="864" y="624"/>
            <a:chExt cx="4780" cy="48"/>
          </a:xfrm>
        </p:grpSpPr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 flipV="1">
              <a:off x="864" y="624"/>
              <a:ext cx="4751" cy="48"/>
            </a:xfrm>
            <a:prstGeom prst="rect">
              <a:avLst/>
            </a:prstGeom>
            <a:gradFill rotWithShape="1">
              <a:gsLst>
                <a:gs pos="0">
                  <a:srgbClr val="243155"/>
                </a:gs>
                <a:gs pos="100000">
                  <a:srgbClr val="333399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lIns="0" tIns="0" rIns="0" bIns="0" anchor="ctr"/>
            <a:lstStyle/>
            <a:p>
              <a:pPr marL="342900" indent="-342900" algn="just">
                <a:defRPr/>
              </a:pPr>
              <a:endParaRPr lang="en-US" altLang="zh-CN" sz="1200" b="1">
                <a:solidFill>
                  <a:schemeClr val="bg1"/>
                </a:solidFill>
                <a:latin typeface="Helvetica" pitchFamily="34" charset="0"/>
              </a:endParaRPr>
            </a:p>
          </p:txBody>
        </p:sp>
        <p:sp>
          <p:nvSpPr>
            <p:cNvPr id="9" name="AutoShape 25"/>
            <p:cNvSpPr>
              <a:spLocks noChangeArrowheads="1"/>
            </p:cNvSpPr>
            <p:nvPr userDrawn="1"/>
          </p:nvSpPr>
          <p:spPr bwMode="auto">
            <a:xfrm>
              <a:off x="5595" y="624"/>
              <a:ext cx="49" cy="48"/>
            </a:xfrm>
            <a:prstGeom prst="flowChartInputOutpu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" name="Picture 21" descr="uconnlogo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4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290.wmf"/><Relationship Id="rId3" Type="http://schemas.openxmlformats.org/officeDocument/2006/relationships/image" Target="../media/image250.png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0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9.emf"/><Relationship Id="rId15" Type="http://schemas.openxmlformats.org/officeDocument/2006/relationships/image" Target="../media/image22.png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30.wmf"/><Relationship Id="rId1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oleObject" Target="../embeddings/oleObject18.bin"/><Relationship Id="rId3" Type="http://schemas.openxmlformats.org/officeDocument/2006/relationships/oleObject" Target="../embeddings/oleObject14.bin"/><Relationship Id="rId7" Type="http://schemas.openxmlformats.org/officeDocument/2006/relationships/image" Target="../media/image41.emf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5.bin"/><Relationship Id="rId15" Type="http://schemas.openxmlformats.org/officeDocument/2006/relationships/image" Target="../media/image36.png"/><Relationship Id="rId10" Type="http://schemas.openxmlformats.org/officeDocument/2006/relationships/image" Target="../media/image38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4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emf"/><Relationship Id="rId7" Type="http://schemas.openxmlformats.org/officeDocument/2006/relationships/image" Target="../media/image50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0.wmf"/><Relationship Id="rId18" Type="http://schemas.openxmlformats.org/officeDocument/2006/relationships/image" Target="../media/image130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160.png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.bin"/><Relationship Id="rId20" Type="http://schemas.openxmlformats.org/officeDocument/2006/relationships/image" Target="../media/image150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9.wmf"/><Relationship Id="rId5" Type="http://schemas.openxmlformats.org/officeDocument/2006/relationships/image" Target="../media/image16.wmf"/><Relationship Id="rId15" Type="http://schemas.openxmlformats.org/officeDocument/2006/relationships/image" Target="../media/image21.wmf"/><Relationship Id="rId23" Type="http://schemas.openxmlformats.org/officeDocument/2006/relationships/image" Target="../media/image18.png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23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8.wmf"/><Relationship Id="rId14" Type="http://schemas.openxmlformats.org/officeDocument/2006/relationships/oleObject" Target="../embeddings/oleObject6.bin"/><Relationship Id="rId22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6200" y="2582695"/>
            <a:ext cx="4953000" cy="4191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1082750"/>
            <a:ext cx="9144000" cy="156966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Periodic Wind Disturbance Rejection using Robust Individual Control Strategy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6547" y="4678195"/>
            <a:ext cx="4534710" cy="2209800"/>
          </a:xfrm>
        </p:spPr>
        <p:txBody>
          <a:bodyPr>
            <a:noAutofit/>
          </a:bodyPr>
          <a:lstStyle/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Mar 5, 2018</a:t>
            </a:r>
          </a:p>
          <a:p>
            <a:r>
              <a:rPr lang="en-US" sz="2000" dirty="0">
                <a:solidFill>
                  <a:schemeClr val="tx1"/>
                </a:solidFill>
              </a:rPr>
              <a:t>Department of Mechanical Engineering</a:t>
            </a:r>
          </a:p>
          <a:p>
            <a:r>
              <a:rPr lang="en-US" sz="2000" dirty="0">
                <a:solidFill>
                  <a:schemeClr val="tx1"/>
                </a:solidFill>
              </a:rPr>
              <a:t>University of Connecticut</a:t>
            </a:r>
          </a:p>
          <a:p>
            <a:r>
              <a:rPr lang="en-US" sz="2000" dirty="0">
                <a:solidFill>
                  <a:schemeClr val="tx1"/>
                </a:solidFill>
              </a:rPr>
              <a:t>Storrs, CT, USA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52400"/>
            <a:ext cx="2714625" cy="542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8100"/>
            <a:ext cx="2381250" cy="72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95900" y="3886200"/>
            <a:ext cx="3657600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/>
              <a:t>Yuan </a:t>
            </a:r>
            <a:r>
              <a:rPr lang="en-US" sz="2400" dirty="0" err="1"/>
              <a:t>Yuan</a:t>
            </a:r>
            <a:r>
              <a:rPr lang="en-US" sz="2400" dirty="0"/>
              <a:t>, X. Chen, J. Tang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76400" y="6501550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cs typeface="Times New Roman" panose="02020603050405020304" pitchFamily="18" charset="0"/>
              </a:rPr>
              <a:t>Photo by NREL</a:t>
            </a:r>
          </a:p>
        </p:txBody>
      </p:sp>
    </p:spTree>
    <p:extLst>
      <p:ext uri="{BB962C8B-B14F-4D97-AF65-F5344CB8AC3E}">
        <p14:creationId xmlns:p14="http://schemas.microsoft.com/office/powerpoint/2010/main" val="81471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Uncertain model structures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Yuan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633058" y="5132154"/>
            <a:ext cx="36926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Frequency responses comparison 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908" y="5297269"/>
            <a:ext cx="367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Model mismatch in high frequency regions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7294" y="1146433"/>
            <a:ext cx="786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 </a:t>
            </a:r>
            <a:r>
              <a:rPr lang="en-US" sz="2400" dirty="0" smtClean="0">
                <a:latin typeface="+mj-lt"/>
              </a:rPr>
              <a:t>Uncertain </a:t>
            </a:r>
            <a:r>
              <a:rPr lang="en-US" sz="2400" dirty="0">
                <a:latin typeface="+mj-lt"/>
              </a:rPr>
              <a:t>model structure formulation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810782" y="3581400"/>
            <a:ext cx="3674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 indent="-283464">
              <a:buFont typeface="Calibri" panose="020F0502020204030204" pitchFamily="34" charset="0"/>
              <a:buChar char="–"/>
            </a:pPr>
            <a:r>
              <a:rPr lang="en-US" dirty="0">
                <a:solidFill>
                  <a:srgbClr val="00B0F0"/>
                </a:solidFill>
              </a:rPr>
              <a:t>Fit an uncertain model structure to an array of LTI responses :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255897" y="1426270"/>
            <a:ext cx="5004873" cy="3806583"/>
            <a:chOff x="4682052" y="1509413"/>
            <a:chExt cx="3996617" cy="299893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2052" y="1509413"/>
              <a:ext cx="3996617" cy="29989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" name="Group 9"/>
            <p:cNvGrpSpPr/>
            <p:nvPr/>
          </p:nvGrpSpPr>
          <p:grpSpPr>
            <a:xfrm>
              <a:off x="6084074" y="1899804"/>
              <a:ext cx="2210234" cy="491381"/>
              <a:chOff x="1965315" y="2480841"/>
              <a:chExt cx="2210234" cy="491381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1965315" y="2480841"/>
                <a:ext cx="637921" cy="49138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FF000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3567898" y="2480841"/>
                <a:ext cx="607651" cy="49138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FF000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835339" y="2120166"/>
            <a:ext cx="317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>
                <a:solidFill>
                  <a:srgbClr val="92D050"/>
                </a:solidFill>
              </a:rPr>
              <a:t>Pick nominal model: 18 m/s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597769" y="6164280"/>
            <a:ext cx="1071871" cy="0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35339" y="1601555"/>
            <a:ext cx="247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>
                <a:solidFill>
                  <a:srgbClr val="FFC000"/>
                </a:solidFill>
              </a:rPr>
              <a:t>LTI state space model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90248" y="2743200"/>
            <a:ext cx="3100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Challenge: wind speed changes so actual dynamics changes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62976" y="6031468"/>
            <a:ext cx="349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Uncertain </a:t>
            </a:r>
            <a:r>
              <a:rPr lang="en-US" dirty="0"/>
              <a:t>model </a:t>
            </a:r>
            <a:r>
              <a:rPr lang="en-US" dirty="0" smtClean="0"/>
              <a:t>structures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35339" y="4459069"/>
            <a:ext cx="3668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 indent="-283464">
              <a:buFont typeface="Calibri" panose="020F0502020204030204" pitchFamily="34" charset="0"/>
              <a:buChar char="–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14 m/s, 16 m/s, 20 m/s, and 22 m/s </a:t>
            </a:r>
          </a:p>
        </p:txBody>
      </p:sp>
    </p:spTree>
    <p:extLst>
      <p:ext uri="{BB962C8B-B14F-4D97-AF65-F5344CB8AC3E}">
        <p14:creationId xmlns:p14="http://schemas.microsoft.com/office/powerpoint/2010/main" val="5950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Shear components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31" y="1795062"/>
            <a:ext cx="4633585" cy="385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1676400" y="5777028"/>
            <a:ext cx="5562600" cy="37402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just">
              <a:buFont typeface="Calibri" panose="020F0502020204030204" pitchFamily="34" charset="0"/>
              <a:buChar char="–"/>
            </a:pPr>
            <a:r>
              <a:rPr lang="en-US"/>
              <a:t>Bode Diagram has large magnitude</a:t>
            </a:r>
          </a:p>
          <a:p>
            <a:pPr algn="just"/>
            <a:r>
              <a:rPr lang="en-US"/>
              <a:t>                    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676400" y="6324600"/>
            <a:ext cx="855937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5031" y="935490"/>
            <a:ext cx="8124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Horizontal and vertical wind shear effects to dynamic modeling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65732" y="6137608"/>
            <a:ext cx="4425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 smtClean="0"/>
              <a:t>Include w</a:t>
            </a:r>
            <a:r>
              <a:rPr lang="en-US" dirty="0" smtClean="0"/>
              <a:t>ind </a:t>
            </a:r>
            <a:r>
              <a:rPr lang="en-US" dirty="0"/>
              <a:t>shear </a:t>
            </a:r>
            <a:r>
              <a:rPr lang="en-US" dirty="0" smtClean="0"/>
              <a:t>components in the model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413877" y="2284525"/>
            <a:ext cx="7349123" cy="2810288"/>
            <a:chOff x="1413877" y="2284525"/>
            <a:chExt cx="7349123" cy="2810288"/>
          </a:xfrm>
        </p:grpSpPr>
        <p:grpSp>
          <p:nvGrpSpPr>
            <p:cNvPr id="8" name="Group 7"/>
            <p:cNvGrpSpPr/>
            <p:nvPr/>
          </p:nvGrpSpPr>
          <p:grpSpPr>
            <a:xfrm>
              <a:off x="1413877" y="2284525"/>
              <a:ext cx="3100213" cy="652272"/>
              <a:chOff x="5365046" y="2390350"/>
              <a:chExt cx="2674296" cy="507435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7467842" y="2390350"/>
                <a:ext cx="571500" cy="50743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00B05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5365046" y="2400256"/>
                <a:ext cx="607651" cy="49138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00B05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416444" y="2399084"/>
                <a:ext cx="607651" cy="48698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00B05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562600" y="2438400"/>
                  <a:ext cx="3200400" cy="998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Calibri" panose="020F0502020204030204" pitchFamily="34" charset="0"/>
                    <a:buChar char="–"/>
                  </a:pPr>
                  <a:r>
                    <a:rPr lang="en-US" dirty="0"/>
                    <a:t>Magnitude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𝑡𝑖𝑙𝑡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𝑦𝑎𝑤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dirty="0"/>
                    <a:t> to moments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𝑡𝑖𝑙𝑡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𝑦𝑎𝑤</m:t>
                          </m:r>
                        </m:sub>
                      </m:sSub>
                    </m:oMath>
                  </a14:m>
                  <a:r>
                    <a:rPr lang="en-US" dirty="0"/>
                    <a:t> :</a:t>
                  </a:r>
                </a:p>
                <a:p>
                  <a:r>
                    <a:rPr lang="en-US" dirty="0"/>
                    <a:t>     70 – 80 dB</a:t>
                  </a:r>
                </a:p>
              </p:txBody>
            </p:sp>
          </mc:Choice>
          <mc:Fallback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600" y="2438400"/>
                  <a:ext cx="3200400" cy="998287"/>
                </a:xfrm>
                <a:prstGeom prst="rect">
                  <a:avLst/>
                </a:prstGeom>
                <a:blipFill>
                  <a:blip r:embed="rId3"/>
                  <a:stretch>
                    <a:fillRect l="-1714" t="-2439" r="-2667" b="-85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/>
                <p:cNvSpPr/>
                <p:nvPr/>
              </p:nvSpPr>
              <p:spPr>
                <a:xfrm>
                  <a:off x="5562600" y="3818951"/>
                  <a:ext cx="3143250" cy="12758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Calibri" panose="020F0502020204030204" pitchFamily="34" charset="0"/>
                    <a:buChar char="–"/>
                  </a:pPr>
                  <a:r>
                    <a:rPr lang="en-US" dirty="0"/>
                    <a:t>Magnitude of horizontal wind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dirty="0"/>
                    <a:t>to moments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𝑡𝑖𝑙𝑡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𝑦𝑎𝑤</m:t>
                          </m:r>
                        </m:sub>
                      </m:sSub>
                    </m:oMath>
                  </a14:m>
                  <a:r>
                    <a:rPr lang="en-US" dirty="0"/>
                    <a:t> :</a:t>
                  </a:r>
                </a:p>
                <a:p>
                  <a:r>
                    <a:rPr lang="en-US" dirty="0"/>
                    <a:t>     20 – 30 dB</a:t>
                  </a:r>
                </a:p>
              </p:txBody>
            </p:sp>
          </mc:Choice>
          <mc:Fallback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600" y="3818951"/>
                  <a:ext cx="3143250" cy="1275862"/>
                </a:xfrm>
                <a:prstGeom prst="rect">
                  <a:avLst/>
                </a:prstGeom>
                <a:blipFill>
                  <a:blip r:embed="rId4"/>
                  <a:stretch>
                    <a:fillRect l="-1748" t="-2381" r="-3301" b="-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/>
            <p:cNvGrpSpPr/>
            <p:nvPr/>
          </p:nvGrpSpPr>
          <p:grpSpPr>
            <a:xfrm>
              <a:off x="1434830" y="3840480"/>
              <a:ext cx="3100213" cy="652272"/>
              <a:chOff x="5365046" y="2390350"/>
              <a:chExt cx="2674296" cy="50743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7467842" y="2390350"/>
                <a:ext cx="571500" cy="50743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00B05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5365046" y="2400256"/>
                <a:ext cx="607651" cy="49138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00B05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6416444" y="2399084"/>
                <a:ext cx="607651" cy="48698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2000"/>
                </a:schemeClr>
              </a:solidFill>
              <a:ln>
                <a:solidFill>
                  <a:srgbClr val="00B050"/>
                </a:solidFill>
                <a:prstDash val="dash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349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architecture formulation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627154"/>
              </p:ext>
            </p:extLst>
          </p:nvPr>
        </p:nvGraphicFramePr>
        <p:xfrm>
          <a:off x="1745861" y="1295400"/>
          <a:ext cx="5738455" cy="3557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" name="Visio" r:id="rId4" imgW="5191091" imgH="3219480" progId="Visio.Drawing.11">
                  <p:embed/>
                </p:oleObj>
              </mc:Choice>
              <mc:Fallback>
                <p:oleObj name="Visio" r:id="rId4" imgW="5191091" imgH="3219480" progId="Visio.Drawing.11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5861" y="1295400"/>
                        <a:ext cx="5738455" cy="35579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0229" y="1009571"/>
            <a:ext cx="724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Control architecture formulation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28674" y="4438650"/>
            <a:ext cx="8315326" cy="2708434"/>
            <a:chOff x="828674" y="4438650"/>
            <a:chExt cx="8315326" cy="2708434"/>
          </a:xfrm>
        </p:grpSpPr>
        <p:sp>
          <p:nvSpPr>
            <p:cNvPr id="7" name="TextBox 6"/>
            <p:cNvSpPr txBox="1"/>
            <p:nvPr/>
          </p:nvSpPr>
          <p:spPr>
            <a:xfrm>
              <a:off x="828674" y="4438650"/>
              <a:ext cx="6619875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FF"/>
                  </a:solidFill>
                  <a:latin typeface="+mn-lt"/>
                </a:rPr>
                <a:t>Collective loop: </a:t>
              </a:r>
            </a:p>
            <a:p>
              <a:pPr marL="640080" indent="-342900">
                <a:buFont typeface="Calibri" panose="020F0502020204030204" pitchFamily="34" charset="0"/>
                <a:buChar char="–"/>
              </a:pPr>
              <a:r>
                <a:rPr lang="en-US" sz="2000" dirty="0">
                  <a:latin typeface="+mn-lt"/>
                </a:rPr>
                <a:t>Speed and power regulation</a:t>
              </a:r>
            </a:p>
            <a:p>
              <a:pPr marL="640080" indent="-342900">
                <a:buFont typeface="Calibri" panose="020F0502020204030204" pitchFamily="34" charset="0"/>
                <a:buChar char="–"/>
              </a:pPr>
              <a:r>
                <a:rPr lang="en-US" sz="2000" dirty="0" smtClean="0"/>
                <a:t>GSPI/DOB </a:t>
              </a:r>
              <a:r>
                <a:rPr lang="en-US" sz="2000" baseline="30000" dirty="0" smtClean="0"/>
                <a:t>[1]</a:t>
              </a:r>
              <a:endParaRPr lang="en-US" sz="2000" baseline="30000" dirty="0"/>
            </a:p>
            <a:p>
              <a:pPr marL="342900" indent="-34290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Individual loop</a:t>
              </a:r>
              <a:r>
                <a:rPr lang="en-US" sz="2000" dirty="0">
                  <a:solidFill>
                    <a:srgbClr val="0000FF"/>
                  </a:solidFill>
                  <a:latin typeface="+mn-lt"/>
                </a:rPr>
                <a:t>: </a:t>
              </a:r>
            </a:p>
            <a:p>
              <a:pPr marL="640080" indent="-342900">
                <a:buFont typeface="Calibri" panose="020F0502020204030204" pitchFamily="34" charset="0"/>
                <a:buChar char="–"/>
              </a:pPr>
              <a:r>
                <a:rPr lang="en-US" sz="2000" dirty="0">
                  <a:latin typeface="+mn-lt"/>
                </a:rPr>
                <a:t>Periodic load mitigation</a:t>
              </a:r>
            </a:p>
            <a:p>
              <a:pPr marL="640080" indent="-342900">
                <a:buFont typeface="Calibri" panose="020F0502020204030204" pitchFamily="34" charset="0"/>
                <a:buChar char="–"/>
              </a:pPr>
              <a:r>
                <a:rPr lang="en-US" sz="2000" dirty="0"/>
                <a:t>Robust control with weighting function selection</a:t>
              </a:r>
            </a:p>
            <a:p>
              <a:pPr marL="640080" indent="-342900">
                <a:buFont typeface="Calibri" panose="020F0502020204030204" pitchFamily="34" charset="0"/>
                <a:buChar char="–"/>
              </a:pPr>
              <a:endParaRPr lang="en-US" sz="2000" dirty="0">
                <a:latin typeface="+mn-lt"/>
              </a:endParaRPr>
            </a:p>
            <a:p>
              <a:pPr marL="640080" indent="-342900">
                <a:buFont typeface="Calibri" panose="020F0502020204030204" pitchFamily="34" charset="0"/>
                <a:buChar char="–"/>
              </a:pPr>
              <a:endParaRPr lang="en-US" sz="2000" dirty="0">
                <a:latin typeface="+mn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644396" y="4853364"/>
              <a:ext cx="44996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[1] </a:t>
              </a:r>
              <a:r>
                <a:rPr lang="en-US" sz="12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Yuan</a:t>
              </a:r>
              <a:r>
                <a:rPr lang="en-US" sz="12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Y.</a:t>
              </a:r>
              <a:r>
                <a:rPr lang="en-US" sz="1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Chen, X., and Tang, J., 2017, "Disturbance Observer-Based Pitch Control of Wind Turbines for Enhanced Speed Regulation," Journal of Dynamic Systems, Measurement, and Control, V139(7), pp. 071006.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11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Structural singular value (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-synthesis formulation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133600" y="10525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134691"/>
              </p:ext>
            </p:extLst>
          </p:nvPr>
        </p:nvGraphicFramePr>
        <p:xfrm>
          <a:off x="689768" y="2400845"/>
          <a:ext cx="4868863" cy="261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" name="Visio" r:id="rId4" imgW="4868660" imgH="2611656" progId="Visio.Drawing.11">
                  <p:embed/>
                </p:oleObj>
              </mc:Choice>
              <mc:Fallback>
                <p:oleObj name="Visio" r:id="rId4" imgW="4868660" imgH="261165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768" y="2400845"/>
                        <a:ext cx="4868863" cy="2613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84115" y="14478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>
                <a:solidFill>
                  <a:srgbClr val="0000FF"/>
                </a:solidFill>
              </a:rPr>
              <a:t>RSRP</a:t>
            </a:r>
            <a:r>
              <a:rPr lang="en-US" dirty="0"/>
              <a:t> (robust stability and robust performance) </a:t>
            </a:r>
            <a:r>
              <a:rPr lang="en-US" dirty="0">
                <a:solidFill>
                  <a:srgbClr val="0000FF"/>
                </a:solidFill>
              </a:rPr>
              <a:t>guarantee</a:t>
            </a:r>
            <a:r>
              <a:rPr lang="en-US" dirty="0"/>
              <a:t> under model uncertainties due to operating point variation</a:t>
            </a:r>
          </a:p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>
                <a:solidFill>
                  <a:srgbClr val="0000FF"/>
                </a:solidFill>
              </a:rPr>
              <a:t>Disturbance rejection </a:t>
            </a:r>
            <a:r>
              <a:rPr lang="en-US" dirty="0"/>
              <a:t>via weighting function selection</a:t>
            </a:r>
          </a:p>
          <a:p>
            <a:pPr marL="285750" indent="-285750">
              <a:buFont typeface="Calibri" panose="020F0502020204030204" pitchFamily="34" charset="0"/>
              <a:buChar char="–"/>
            </a:pPr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7515" y="991575"/>
            <a:ext cx="786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Advantages using  structural singular value-synthesis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17415" y="4953000"/>
            <a:ext cx="8382000" cy="1573584"/>
            <a:chOff x="717415" y="4953000"/>
            <a:chExt cx="8382000" cy="157358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Object 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47323897"/>
                    </p:ext>
                  </p:extLst>
                </p:nvPr>
              </p:nvGraphicFramePr>
              <p:xfrm>
                <a:off x="3488531" y="5776414"/>
                <a:ext cx="2166938" cy="3714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430" name="Equation" r:id="rId6" imgW="2171520" imgH="368280" progId="Equation.DSMT4">
                        <p:embed/>
                      </p:oleObj>
                    </mc:Choice>
                    <mc:Fallback>
                      <p:oleObj name="Equation" r:id="rId6" imgW="2171520" imgH="368280" progId="Equation.DSMT4">
                        <p:embed/>
                        <p:pic>
                          <p:nvPicPr>
                            <p:cNvPr id="0" name="Object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88531" y="5776414"/>
                              <a:ext cx="2166938" cy="37147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0" name="Object 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47323897"/>
                    </p:ext>
                  </p:extLst>
                </p:nvPr>
              </p:nvGraphicFramePr>
              <p:xfrm>
                <a:off x="3488531" y="5776414"/>
                <a:ext cx="2166938" cy="3714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217" name="Equation" r:id="rId8" imgW="2171520" imgH="368280" progId="Equation.DSMT4">
                        <p:embed/>
                      </p:oleObj>
                    </mc:Choice>
                    <mc:Fallback>
                      <p:oleObj name="Equation" r:id="rId8" imgW="2171520" imgH="368280" progId="Equation.DSMT4">
                        <p:embed/>
                        <p:pic>
                          <p:nvPicPr>
                            <p:cNvPr id="0" name="Object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88531" y="5776414"/>
                              <a:ext cx="2166938" cy="37147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Object 1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27701715"/>
                    </p:ext>
                  </p:extLst>
                </p:nvPr>
              </p:nvGraphicFramePr>
              <p:xfrm>
                <a:off x="3658560" y="6221784"/>
                <a:ext cx="1706562" cy="304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431" name="Equation" r:id="rId10" imgW="1714320" imgH="304560" progId="Equation.DSMT4">
                        <p:embed/>
                      </p:oleObj>
                    </mc:Choice>
                    <mc:Fallback>
                      <p:oleObj name="Equation" r:id="rId10" imgW="1714320" imgH="304560" progId="Equation.DSMT4">
                        <p:embed/>
                        <p:pic>
                          <p:nvPicPr>
                            <p:cNvPr id="0" name="Object 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58560" y="6221784"/>
                              <a:ext cx="1706562" cy="3048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2" name="Object 1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27701715"/>
                    </p:ext>
                  </p:extLst>
                </p:nvPr>
              </p:nvGraphicFramePr>
              <p:xfrm>
                <a:off x="3658560" y="6221784"/>
                <a:ext cx="1706562" cy="3048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218" name="Equation" r:id="rId12" imgW="1714320" imgH="304560" progId="Equation.DSMT4">
                        <p:embed/>
                      </p:oleObj>
                    </mc:Choice>
                    <mc:Fallback>
                      <p:oleObj name="Equation" r:id="rId12" imgW="1714320" imgH="304560" progId="Equation.DSMT4">
                        <p:embed/>
                        <p:pic>
                          <p:nvPicPr>
                            <p:cNvPr id="0" name="Object 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58560" y="6221784"/>
                              <a:ext cx="1706562" cy="3048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17415" y="4953000"/>
                  <a:ext cx="838200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latin typeface="+mj-lt"/>
                    </a:rPr>
                    <a:t>The performance of MIMO control systems are characterized using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a14:m>
                  <a:r>
                    <a:rPr lang="en-US" sz="2400" dirty="0">
                      <a:latin typeface="+mj-lt"/>
                    </a:rPr>
                    <a:t> norms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415" y="4953000"/>
                  <a:ext cx="8382000" cy="830997"/>
                </a:xfrm>
                <a:prstGeom prst="rect">
                  <a:avLst/>
                </a:prstGeom>
                <a:blipFill>
                  <a:blip r:embed="rId14"/>
                  <a:stretch>
                    <a:fillRect l="-1018" t="-5882" b="-154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24600" y="2768238"/>
                <a:ext cx="23622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: disturbance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: input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:output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weighted output</a:t>
                </a:r>
              </a:p>
              <a:p>
                <a:r>
                  <a:rPr lang="en-US" b="1" dirty="0"/>
                  <a:t>G</a:t>
                </a:r>
                <a:r>
                  <a:rPr lang="en-US" dirty="0"/>
                  <a:t>: generalized plant</a:t>
                </a:r>
              </a:p>
              <a:p>
                <a:r>
                  <a:rPr lang="en-US" b="1" dirty="0"/>
                  <a:t>K</a:t>
                </a:r>
                <a:r>
                  <a:rPr lang="en-US" dirty="0"/>
                  <a:t>: robust controller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/>
                  <a:t>: perturbation of </a:t>
                </a:r>
                <a:r>
                  <a:rPr lang="en-US" b="1" dirty="0"/>
                  <a:t>G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2768238"/>
                <a:ext cx="2362200" cy="2031325"/>
              </a:xfrm>
              <a:prstGeom prst="rect">
                <a:avLst/>
              </a:prstGeom>
              <a:blipFill>
                <a:blip r:embed="rId15"/>
                <a:stretch>
                  <a:fillRect l="-2326" t="-15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5365122" y="2367490"/>
            <a:ext cx="2622057" cy="1532998"/>
            <a:chOff x="5365122" y="2367490"/>
            <a:chExt cx="2622057" cy="1532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324600" y="2367490"/>
                  <a:ext cx="16625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B050"/>
                      </a:solidFill>
                    </a:rPr>
                    <a:t>M-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</m:oMath>
                  </a14:m>
                  <a:r>
                    <a:rPr lang="en-US" dirty="0">
                      <a:solidFill>
                        <a:srgbClr val="00B050"/>
                      </a:solidFill>
                    </a:rPr>
                    <a:t> structure</a:t>
                  </a: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600" y="2367490"/>
                  <a:ext cx="1662579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330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 flipV="1">
              <a:off x="5365122" y="2593658"/>
              <a:ext cx="931999" cy="130683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611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spectral density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Yuan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7515" y="914400"/>
            <a:ext cx="8261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Power spectral density (PSD) of blade 1 root </a:t>
            </a:r>
            <a:r>
              <a:rPr lang="en-US" sz="2400" dirty="0" err="1">
                <a:latin typeface="+mj-lt"/>
              </a:rPr>
              <a:t>flapwise</a:t>
            </a:r>
            <a:r>
              <a:rPr lang="en-US" sz="2400" dirty="0">
                <a:latin typeface="+mj-lt"/>
              </a:rPr>
              <a:t> moment   </a:t>
            </a:r>
            <a:r>
              <a:rPr lang="en-US" sz="2400" dirty="0">
                <a:solidFill>
                  <a:srgbClr val="0000FF"/>
                </a:solidFill>
                <a:latin typeface="+mj-lt"/>
              </a:rPr>
              <a:t>with only collective loop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3502" y="5737468"/>
            <a:ext cx="4244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Multiple peaks at 1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/>
              <a:t> (</a:t>
            </a:r>
            <a:r>
              <a:rPr lang="en-US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revolution</a:t>
            </a:r>
            <a:r>
              <a:rPr lang="en-US" dirty="0"/>
              <a:t>), 2P, 3P, … frequencies due to periodic loads </a:t>
            </a:r>
            <a:r>
              <a:rPr lang="en-US" dirty="0" smtClean="0"/>
              <a:t>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8" y="1779993"/>
            <a:ext cx="6855134" cy="3861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401" y="2212460"/>
            <a:ext cx="1323227" cy="1609787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676492" y="2116547"/>
            <a:ext cx="342900" cy="361947"/>
          </a:xfrm>
          <a:prstGeom prst="straightConnector1">
            <a:avLst/>
          </a:prstGeom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2480702" y="1600200"/>
            <a:ext cx="2702324" cy="816900"/>
            <a:chOff x="2480702" y="1756198"/>
            <a:chExt cx="2702324" cy="816900"/>
          </a:xfrm>
        </p:grpSpPr>
        <p:sp>
          <p:nvSpPr>
            <p:cNvPr id="19" name="Rounded Rectangle 18"/>
            <p:cNvSpPr/>
            <p:nvPr/>
          </p:nvSpPr>
          <p:spPr>
            <a:xfrm>
              <a:off x="4081852" y="2254843"/>
              <a:ext cx="400208" cy="318255"/>
            </a:xfrm>
            <a:prstGeom prst="roundRect">
              <a:avLst/>
            </a:prstGeom>
            <a:solidFill>
              <a:srgbClr val="C00000">
                <a:alpha val="6000"/>
              </a:srgbClr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467398" y="1756198"/>
                  <a:ext cx="7156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7398" y="1756198"/>
                  <a:ext cx="71562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/>
            <p:cNvCxnSpPr/>
            <p:nvPr/>
          </p:nvCxnSpPr>
          <p:spPr>
            <a:xfrm flipV="1">
              <a:off x="4281956" y="1951283"/>
              <a:ext cx="370884" cy="295454"/>
            </a:xfrm>
            <a:prstGeom prst="straightConnector1">
              <a:avLst/>
            </a:prstGeom>
            <a:ln w="317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2480702" y="1903213"/>
              <a:ext cx="400208" cy="318255"/>
            </a:xfrm>
            <a:prstGeom prst="roundRect">
              <a:avLst/>
            </a:prstGeom>
            <a:solidFill>
              <a:srgbClr val="C00000">
                <a:alpha val="6000"/>
              </a:srgbClr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390742" y="1752054"/>
            <a:ext cx="3515246" cy="3143650"/>
            <a:chOff x="3390742" y="1908052"/>
            <a:chExt cx="3515246" cy="3143650"/>
          </a:xfrm>
        </p:grpSpPr>
        <p:sp>
          <p:nvSpPr>
            <p:cNvPr id="10" name="TextBox 9"/>
            <p:cNvSpPr txBox="1"/>
            <p:nvPr/>
          </p:nvSpPr>
          <p:spPr>
            <a:xfrm>
              <a:off x="3390742" y="1908052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1P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68012" y="4058996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2P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14132" y="4593539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3P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48788" y="468237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4P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22472" y="3017353"/>
            <a:ext cx="3404648" cy="2377479"/>
            <a:chOff x="222472" y="3173351"/>
            <a:chExt cx="3404648" cy="237747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22472" y="3173351"/>
                  <a:ext cx="1943100" cy="916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Rated rotor speed: 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12.1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𝑟𝑝𝑚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0.2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𝐻𝑧</m:t>
                      </m:r>
                    </m:oMath>
                  </a14:m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472" y="3173351"/>
                  <a:ext cx="1943100" cy="916982"/>
                </a:xfrm>
                <a:prstGeom prst="rect">
                  <a:avLst/>
                </a:prstGeom>
                <a:blipFill>
                  <a:blip r:embed="rId5"/>
                  <a:stretch>
                    <a:fillRect l="-2508" t="-4000" r="-1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/>
            <p:cNvSpPr/>
            <p:nvPr/>
          </p:nvSpPr>
          <p:spPr>
            <a:xfrm>
              <a:off x="3246120" y="5166360"/>
              <a:ext cx="381000" cy="38447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 flipV="1">
              <a:off x="1428031" y="3889798"/>
              <a:ext cx="1696169" cy="1342432"/>
            </a:xfrm>
            <a:prstGeom prst="straightConnector1">
              <a:avLst/>
            </a:prstGeom>
            <a:ln w="317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667355" y="5306594"/>
            <a:ext cx="2213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Severe limits: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62700" y="592212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Component failure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59725" y="6106788"/>
            <a:ext cx="730878" cy="25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6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functions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56296472"/>
                  </p:ext>
                </p:extLst>
              </p:nvPr>
            </p:nvGraphicFramePr>
            <p:xfrm>
              <a:off x="578326" y="1555824"/>
              <a:ext cx="8229600" cy="3521776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354243146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2421446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Rotating coordinate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Non-rotating coordinate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096692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1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FF"/>
                              </a:solidFill>
                              <a:effectLst/>
                            </a:rPr>
                            <a:t>0</a:t>
                          </a:r>
                          <a:r>
                            <a:rPr lang="en-US" sz="1800" dirty="0">
                              <a:effectLst/>
                            </a:rPr>
                            <a:t>P @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𝑡𝑖𝑙𝑡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𝑦𝑎𝑤</m:t>
                                  </m:r>
                                </m:sub>
                              </m:sSub>
                            </m:oMath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68468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2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FF"/>
                              </a:solidFill>
                              <a:effectLst/>
                            </a:rPr>
                            <a:t>3</a:t>
                          </a:r>
                          <a:r>
                            <a:rPr lang="en-US" sz="1800" dirty="0">
                              <a:effectLst/>
                            </a:rPr>
                            <a:t>P@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𝑡𝑖𝑙𝑡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𝑦𝑎𝑤</m:t>
                                  </m:r>
                                </m:sub>
                              </m:sSub>
                            </m:oMath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345230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3P @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𝑎𝑣𝑔</m:t>
                                  </m:r>
                                </m:sub>
                              </m:sSub>
                            </m:oMath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25918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4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FF"/>
                              </a:solidFill>
                              <a:effectLst/>
                            </a:rPr>
                            <a:t>3</a:t>
                          </a:r>
                          <a:r>
                            <a:rPr lang="en-US" sz="1800" dirty="0">
                              <a:effectLst/>
                            </a:rPr>
                            <a:t>P@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𝑡𝑖𝑙𝑡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𝑦𝑎𝑤</m:t>
                                  </m:r>
                                </m:sub>
                              </m:sSub>
                            </m:oMath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852304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5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FF"/>
                              </a:solidFill>
                              <a:effectLst/>
                            </a:rPr>
                            <a:t>6</a:t>
                          </a:r>
                          <a:r>
                            <a:rPr lang="en-US" sz="1800" dirty="0">
                              <a:effectLst/>
                            </a:rPr>
                            <a:t>P@</a:t>
                          </a:r>
                          <a:r>
                            <a:rPr lang="en-US" sz="1800" baseline="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𝑡𝑖𝑙𝑡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𝑦𝑎𝑤</m:t>
                                  </m:r>
                                </m:sub>
                              </m:sSub>
                            </m:oMath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625030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6P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6P@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𝑎𝑣𝑔</m:t>
                                  </m:r>
                                </m:sub>
                              </m:sSub>
                            </m:oMath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765255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7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FF"/>
                              </a:solidFill>
                              <a:effectLst/>
                            </a:rPr>
                            <a:t>6</a:t>
                          </a:r>
                          <a:r>
                            <a:rPr lang="en-US" sz="1800" dirty="0">
                              <a:effectLst/>
                            </a:rPr>
                            <a:t>P@</a:t>
                          </a:r>
                          <a:r>
                            <a:rPr lang="en-US" sz="1800" baseline="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𝑡𝑖𝑙𝑡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𝑦𝑎𝑤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913282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56296472"/>
                  </p:ext>
                </p:extLst>
              </p:nvPr>
            </p:nvGraphicFramePr>
            <p:xfrm>
              <a:off x="578326" y="1555824"/>
              <a:ext cx="8229600" cy="3247644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354243146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2421446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Rotating coordinate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Non-rotating coordinate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09669294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1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296" t="-92537" r="-444" b="-6343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8468308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2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296" t="-189706" r="-444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4523059"/>
                      </a:ext>
                    </a:extLst>
                  </a:tr>
                  <a:tr h="4079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296" t="-294030" r="-444" b="-432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5918026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4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296" t="-394030" r="-444" b="-3328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5230454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5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296" t="-486765" r="-444" b="-227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2503026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</a:rPr>
                            <a:t>6P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296" t="-595522" r="-444" b="-1313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6525576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effectLst/>
                            </a:rPr>
                            <a:t>7</a:t>
                          </a:r>
                          <a:r>
                            <a:rPr lang="en-US" sz="1800" dirty="0">
                              <a:effectLst/>
                            </a:rPr>
                            <a:t>P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296" t="-685294" r="-444" b="-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13282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2209800" y="434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114124"/>
              </p:ext>
            </p:extLst>
          </p:nvPr>
        </p:nvGraphicFramePr>
        <p:xfrm>
          <a:off x="3640931" y="5122862"/>
          <a:ext cx="1862138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1" name="Equation" r:id="rId4" imgW="1866600" imgH="368280" progId="Equation.DSMT4">
                  <p:embed/>
                </p:oleObj>
              </mc:Choice>
              <mc:Fallback>
                <p:oleObj name="Equation" r:id="rId4" imgW="1866600" imgH="3682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931" y="5122862"/>
                        <a:ext cx="1862138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54816" y="5117068"/>
            <a:ext cx="2569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Sensitivity function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783612"/>
              </p:ext>
            </p:extLst>
          </p:nvPr>
        </p:nvGraphicFramePr>
        <p:xfrm>
          <a:off x="3382169" y="5618658"/>
          <a:ext cx="2379662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2" name="Equation" r:id="rId6" imgW="2374560" imgH="850680" progId="Equation.DSMT4">
                  <p:embed/>
                </p:oleObj>
              </mc:Choice>
              <mc:Fallback>
                <p:oleObj name="Equation" r:id="rId6" imgW="2374560" imgH="8506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169" y="5618658"/>
                        <a:ext cx="2379662" cy="855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33400" y="548986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Minimize the norm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7515" y="991575"/>
            <a:ext cx="786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 Frequency effects change due to coordinates change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21171" y="5584824"/>
            <a:ext cx="2217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Further penalize the control input and output performance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748446" y="6046489"/>
            <a:ext cx="529702" cy="0"/>
          </a:xfrm>
          <a:prstGeom prst="straightConnector1">
            <a:avLst/>
          </a:prstGeom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5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functions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Yuan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852993"/>
              </p:ext>
            </p:extLst>
          </p:nvPr>
        </p:nvGraphicFramePr>
        <p:xfrm>
          <a:off x="1163003" y="2053148"/>
          <a:ext cx="36830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4" name="Equation" r:id="rId3" imgW="3682800" imgH="622080" progId="Equation.DSMT4">
                  <p:embed/>
                </p:oleObj>
              </mc:Choice>
              <mc:Fallback>
                <p:oleObj name="Equation" r:id="rId3" imgW="3682800" imgH="6220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003" y="2053148"/>
                        <a:ext cx="3683000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038600" y="13237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6272620"/>
              </p:ext>
            </p:extLst>
          </p:nvPr>
        </p:nvGraphicFramePr>
        <p:xfrm>
          <a:off x="3399473" y="1605074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5" name="Equation" r:id="rId5" imgW="1130040" imgH="304560" progId="Equation.DSMT4">
                  <p:embed/>
                </p:oleObj>
              </mc:Choice>
              <mc:Fallback>
                <p:oleObj name="Equation" r:id="rId5" imgW="1130040" imgH="3045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9473" y="1605074"/>
                        <a:ext cx="11303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t="9349" r="7435"/>
          <a:stretch/>
        </p:blipFill>
        <p:spPr bwMode="auto">
          <a:xfrm>
            <a:off x="685800" y="3127443"/>
            <a:ext cx="3749040" cy="31908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8821" r="6666"/>
          <a:stretch/>
        </p:blipFill>
        <p:spPr bwMode="auto">
          <a:xfrm>
            <a:off x="4968240" y="3124200"/>
            <a:ext cx="3693795" cy="32092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122006"/>
              </p:ext>
            </p:extLst>
          </p:nvPr>
        </p:nvGraphicFramePr>
        <p:xfrm>
          <a:off x="6299200" y="2114520"/>
          <a:ext cx="13970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6" name="Equation" r:id="rId9" imgW="1396800" imgH="558720" progId="Equation.DSMT4">
                  <p:embed/>
                </p:oleObj>
              </mc:Choice>
              <mc:Fallback>
                <p:oleObj name="Equation" r:id="rId9" imgW="1396800" imgH="55872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9200" y="2114520"/>
                        <a:ext cx="1397000" cy="554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071478"/>
              </p:ext>
            </p:extLst>
          </p:nvPr>
        </p:nvGraphicFramePr>
        <p:xfrm>
          <a:off x="6483661" y="1618583"/>
          <a:ext cx="998538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7" name="Equation" r:id="rId11" imgW="1002960" imgH="279360" progId="Equation.DSMT4">
                  <p:embed/>
                </p:oleObj>
              </mc:Choice>
              <mc:Fallback>
                <p:oleObj name="Equation" r:id="rId11" imgW="1002960" imgH="2793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3661" y="1618583"/>
                        <a:ext cx="998538" cy="284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758561"/>
              </p:ext>
            </p:extLst>
          </p:nvPr>
        </p:nvGraphicFramePr>
        <p:xfrm>
          <a:off x="1460341" y="1600200"/>
          <a:ext cx="10461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8" name="Equation" r:id="rId13" imgW="1041120" imgH="304560" progId="Equation.DSMT4">
                  <p:embed/>
                </p:oleObj>
              </mc:Choice>
              <mc:Fallback>
                <p:oleObj name="Equation" r:id="rId13" imgW="1041120" imgH="30456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341" y="1600200"/>
                        <a:ext cx="1046163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77515" y="991575"/>
            <a:ext cx="786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 Select weighting functions 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2901445" y="2054645"/>
            <a:ext cx="1944558" cy="2103078"/>
            <a:chOff x="2901445" y="2054645"/>
            <a:chExt cx="1944558" cy="2103078"/>
          </a:xfrm>
        </p:grpSpPr>
        <p:sp>
          <p:nvSpPr>
            <p:cNvPr id="22" name="Rounded Rectangle 21"/>
            <p:cNvSpPr/>
            <p:nvPr/>
          </p:nvSpPr>
          <p:spPr>
            <a:xfrm>
              <a:off x="2922271" y="2054645"/>
              <a:ext cx="1923732" cy="620284"/>
            </a:xfrm>
            <a:prstGeom prst="roundRect">
              <a:avLst/>
            </a:prstGeom>
            <a:solidFill>
              <a:srgbClr val="C00000">
                <a:alpha val="6000"/>
              </a:srgbClr>
            </a:solidFill>
            <a:ln>
              <a:solidFill>
                <a:srgbClr val="2B953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3012006" y="2697939"/>
              <a:ext cx="774934" cy="886138"/>
            </a:xfrm>
            <a:prstGeom prst="straightConnector1">
              <a:avLst/>
            </a:prstGeom>
            <a:ln w="31750" cap="flat" cmpd="sng" algn="ctr">
              <a:solidFill>
                <a:srgbClr val="2B9535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2901445" y="3788391"/>
                  <a:ext cx="153007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2B95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B95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a:rPr lang="en-US" i="1" smtClean="0">
                            <a:solidFill>
                              <a:srgbClr val="2B95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i="1" smtClean="0">
                            <a:solidFill>
                              <a:srgbClr val="2B95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0.6</m:t>
                        </m:r>
                        <m:r>
                          <a:rPr lang="en-US" i="1">
                            <a:solidFill>
                              <a:srgbClr val="2B95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2B95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𝐻𝑧</m:t>
                        </m:r>
                      </m:oMath>
                    </m:oMathPara>
                  </a14:m>
                  <a:endParaRPr lang="en-US" dirty="0">
                    <a:solidFill>
                      <a:srgbClr val="2B9535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1445" y="3788391"/>
                  <a:ext cx="153007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/>
          <p:cNvGrpSpPr/>
          <p:nvPr/>
        </p:nvGrpSpPr>
        <p:grpSpPr>
          <a:xfrm>
            <a:off x="1060133" y="2048275"/>
            <a:ext cx="1759268" cy="2482867"/>
            <a:chOff x="1060133" y="2048275"/>
            <a:chExt cx="1759268" cy="2482867"/>
          </a:xfrm>
        </p:grpSpPr>
        <p:sp>
          <p:nvSpPr>
            <p:cNvPr id="19" name="Rounded Rectangle 18"/>
            <p:cNvSpPr/>
            <p:nvPr/>
          </p:nvSpPr>
          <p:spPr>
            <a:xfrm>
              <a:off x="1060133" y="2048275"/>
              <a:ext cx="1759268" cy="620284"/>
            </a:xfrm>
            <a:prstGeom prst="roundRect">
              <a:avLst/>
            </a:prstGeom>
            <a:solidFill>
              <a:srgbClr val="C00000">
                <a:alpha val="6000"/>
              </a:srgbClr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1752600" y="2677146"/>
              <a:ext cx="104700" cy="1203752"/>
            </a:xfrm>
            <a:prstGeom prst="straightConnector1">
              <a:avLst/>
            </a:prstGeom>
            <a:ln w="317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079257" y="4161810"/>
              <a:ext cx="1556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low frequency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89474" y="2053148"/>
            <a:ext cx="2470092" cy="2331571"/>
            <a:chOff x="5489474" y="2053148"/>
            <a:chExt cx="2470092" cy="2331571"/>
          </a:xfrm>
        </p:grpSpPr>
        <p:sp>
          <p:nvSpPr>
            <p:cNvPr id="29" name="Rounded Rectangle 28"/>
            <p:cNvSpPr/>
            <p:nvPr/>
          </p:nvSpPr>
          <p:spPr>
            <a:xfrm>
              <a:off x="6035834" y="2053148"/>
              <a:ext cx="1923732" cy="620284"/>
            </a:xfrm>
            <a:prstGeom prst="roundRect">
              <a:avLst/>
            </a:prstGeom>
            <a:solidFill>
              <a:srgbClr val="C00000">
                <a:alpha val="6000"/>
              </a:srgbClr>
            </a:solidFill>
            <a:ln>
              <a:solidFill>
                <a:srgbClr val="AF119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>
              <a:off x="6267236" y="2940496"/>
              <a:ext cx="571928" cy="1444223"/>
            </a:xfrm>
            <a:prstGeom prst="straightConnector1">
              <a:avLst/>
            </a:prstGeom>
            <a:ln w="31750" cap="flat" cmpd="sng" algn="ctr">
              <a:solidFill>
                <a:srgbClr val="AF119C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489474" y="3465225"/>
              <a:ext cx="1140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AF119C"/>
                  </a:solidFill>
                </a:rPr>
                <a:t>low pass filter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203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Singular values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" t="9474" r="7640"/>
          <a:stretch/>
        </p:blipFill>
        <p:spPr bwMode="auto">
          <a:xfrm>
            <a:off x="614804" y="2559622"/>
            <a:ext cx="4699196" cy="38692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7515" y="991575"/>
            <a:ext cx="8337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 Multivariate transfer functions: singular values of transfer function</a:t>
            </a:r>
          </a:p>
          <a:p>
            <a:pPr marL="342900" indent="-342900">
              <a:buFont typeface="Calibri" panose="020F0502020204030204" pitchFamily="34" charset="0"/>
              <a:buChar char="–"/>
            </a:pP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9630" y="1816861"/>
            <a:ext cx="7684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Open-loop and closed-loop responses of the nonlinear wind turbine under turbulent wind excitations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38800" y="3200400"/>
                <a:ext cx="3048000" cy="2793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dirty="0"/>
                  <a:t>Deal with  uncertain model structure (a group of curves)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dirty="0"/>
                  <a:t>0P and 3P disturbance rejection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= 0.1784 &lt; 1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RSRP guaranteed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200400"/>
                <a:ext cx="3048000" cy="2793072"/>
              </a:xfrm>
              <a:prstGeom prst="rect">
                <a:avLst/>
              </a:prstGeom>
              <a:blipFill>
                <a:blip r:embed="rId4"/>
                <a:stretch>
                  <a:fillRect l="-1200" r="-1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54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79273" y="2286000"/>
            <a:ext cx="5886450" cy="25908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600" dirty="0"/>
              <a:t>Background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600" dirty="0"/>
              <a:t>Research Objective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rgbClr val="0000FF"/>
                </a:solidFill>
              </a:rPr>
              <a:t>Proposed Robust Control Method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600" dirty="0"/>
              <a:t>Concluding Remarks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600" dirty="0"/>
              <a:t>Future Tasks</a:t>
            </a:r>
          </a:p>
        </p:txBody>
      </p:sp>
    </p:spTree>
    <p:extLst>
      <p:ext uri="{BB962C8B-B14F-4D97-AF65-F5344CB8AC3E}">
        <p14:creationId xmlns:p14="http://schemas.microsoft.com/office/powerpoint/2010/main" val="205508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 results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18446"/>
              </p:ext>
            </p:extLst>
          </p:nvPr>
        </p:nvGraphicFramePr>
        <p:xfrm>
          <a:off x="838200" y="1688708"/>
          <a:ext cx="7092750" cy="4114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3" name="Visio" r:id="rId3" imgW="8924544" imgH="5169744" progId="Visio.Drawing.11">
                  <p:embed/>
                </p:oleObj>
              </mc:Choice>
              <mc:Fallback>
                <p:oleObj name="Visio" r:id="rId3" imgW="8924544" imgH="516974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88708"/>
                        <a:ext cx="7092750" cy="41146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77515" y="991575"/>
            <a:ext cx="8337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 PSD result analysis at multiple frequencies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95600" y="1558523"/>
            <a:ext cx="401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18 m/s turbulent wind field excitation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6023225"/>
            <a:ext cx="6629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Significant 1P, 2P, and 4P peak reduction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16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79273" y="2286000"/>
            <a:ext cx="5886450" cy="25908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rgbClr val="0000FF"/>
                </a:solidFill>
              </a:rPr>
              <a:t>Background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600" dirty="0"/>
              <a:t>Motivation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600" dirty="0"/>
              <a:t>Proposed Robust Control Method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600" dirty="0"/>
              <a:t>Results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600" dirty="0"/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302441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analysis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669" y="1822572"/>
            <a:ext cx="28434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5" y="4249580"/>
            <a:ext cx="28434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669" y="4291437"/>
            <a:ext cx="28434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577515" y="991575"/>
            <a:ext cx="8337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 Blade and tower fatigue damage equivalent load (DEL) </a:t>
            </a:r>
            <a:r>
              <a:rPr lang="en-US" sz="2400" dirty="0" smtClean="0">
                <a:latin typeface="+mj-lt"/>
              </a:rPr>
              <a:t>comparison</a:t>
            </a:r>
            <a:endParaRPr lang="en-US" sz="2400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6365" y="4114800"/>
            <a:ext cx="5943600" cy="0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38165" y="1736725"/>
            <a:ext cx="0" cy="4740275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20705" y="1822572"/>
            <a:ext cx="8907628" cy="2133600"/>
            <a:chOff x="420705" y="1822572"/>
            <a:chExt cx="8907628" cy="2133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705" y="1822572"/>
              <a:ext cx="2843400" cy="2133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Group 20"/>
            <p:cNvGrpSpPr/>
            <p:nvPr/>
          </p:nvGrpSpPr>
          <p:grpSpPr>
            <a:xfrm>
              <a:off x="6381582" y="1975947"/>
              <a:ext cx="2946751" cy="900775"/>
              <a:chOff x="6347460" y="1806608"/>
              <a:chExt cx="2946751" cy="900775"/>
            </a:xfrm>
          </p:grpSpPr>
          <p:pic>
            <p:nvPicPr>
              <p:cNvPr id="22" name="Picture 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58890" y="1860800"/>
                <a:ext cx="419100" cy="18288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66510" y="2139038"/>
                <a:ext cx="411480" cy="21336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7460" y="2492932"/>
                <a:ext cx="434340" cy="129540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755292" y="1806608"/>
                <a:ext cx="2514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Collective control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779611" y="2091829"/>
                <a:ext cx="2514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PID individual control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777990" y="2399606"/>
                <a:ext cx="2514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Robust individual control</a:t>
                </a: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6365529" y="3441334"/>
            <a:ext cx="23212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Blade </a:t>
            </a:r>
            <a:r>
              <a:rPr lang="en-US" dirty="0" err="1"/>
              <a:t>flapwise</a:t>
            </a:r>
            <a:r>
              <a:rPr lang="en-US" dirty="0"/>
              <a:t>: Robust: -20% of PID</a:t>
            </a:r>
          </a:p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Blade edgewise: same level</a:t>
            </a:r>
          </a:p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Tower base fore-aft: 3%-10% decrease</a:t>
            </a:r>
          </a:p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Tower base side-side: same level</a:t>
            </a:r>
          </a:p>
          <a:p>
            <a:pPr marL="285750" indent="-285750">
              <a:buFont typeface="Calibri" panose="020F0502020204030204" pitchFamily="34" charset="0"/>
              <a:buChar char="–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26535" y="1394853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C000"/>
                </a:solidFill>
              </a:rPr>
              <a:t>(DEL: industrial standard)</a:t>
            </a:r>
            <a:endParaRPr lang="en-US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2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1433512"/>
            <a:ext cx="8229600" cy="5059363"/>
          </a:xfrm>
        </p:spPr>
        <p:txBody>
          <a:bodyPr/>
          <a:lstStyle/>
          <a:p>
            <a:r>
              <a:rPr lang="en-US" dirty="0" smtClean="0"/>
              <a:t>A robust controller </a:t>
            </a:r>
            <a:r>
              <a:rPr lang="en-US" dirty="0" smtClean="0"/>
              <a:t>with mu synthesis for wind turbine is </a:t>
            </a:r>
            <a:r>
              <a:rPr lang="en-US" dirty="0"/>
              <a:t>d</a:t>
            </a:r>
            <a:r>
              <a:rPr lang="en-US" dirty="0" smtClean="0"/>
              <a:t>eveloped;</a:t>
            </a:r>
          </a:p>
          <a:p>
            <a:r>
              <a:rPr lang="en-US" dirty="0" smtClean="0"/>
              <a:t>Individual pitch control is utilized to reject periodic loads;</a:t>
            </a:r>
          </a:p>
          <a:p>
            <a:r>
              <a:rPr lang="en-US" dirty="0" smtClean="0"/>
              <a:t>Robust control strategy is formulated to tackle with modeling uncertainties;</a:t>
            </a:r>
          </a:p>
          <a:p>
            <a:r>
              <a:rPr lang="en-US" dirty="0" smtClean="0"/>
              <a:t>Periodic loads on blades are significantly reduced.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0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17835" y="3969627"/>
            <a:ext cx="2286000" cy="319087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5039" y="1141685"/>
            <a:ext cx="8330961" cy="1449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Wind Energy </a:t>
            </a:r>
          </a:p>
          <a:p>
            <a:pPr marL="640080" indent="-34290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Fastest growing renewable energy source in the world: The worldwide wind capacity reached over 400,000 MW by the end of 2015</a:t>
            </a:r>
          </a:p>
          <a:p>
            <a:pPr marL="640080" indent="-342900">
              <a:spcAft>
                <a:spcPts val="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Low cost &amp; environmentally friendly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743200"/>
            <a:ext cx="5381883" cy="33439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797" y="4702000"/>
            <a:ext cx="2658667" cy="15154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797" y="907868"/>
            <a:ext cx="2637947" cy="15036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36835" y="2825492"/>
            <a:ext cx="3499689" cy="20812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Wind turbine control loops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Generator torque control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Blade pitch control</a:t>
            </a:r>
          </a:p>
          <a:p>
            <a:pPr marL="640080" lvl="1" indent="-342900">
              <a:buFont typeface="Calibri" panose="020F0502020204030204" pitchFamily="34" charset="0"/>
              <a:buChar char="–"/>
            </a:pPr>
            <a:r>
              <a:rPr lang="es-ES" sz="2000" dirty="0" err="1">
                <a:latin typeface="+mn-lt"/>
              </a:rPr>
              <a:t>Nacelle</a:t>
            </a:r>
            <a:r>
              <a:rPr lang="es-ES" sz="2000" dirty="0">
                <a:latin typeface="+mn-lt"/>
              </a:rPr>
              <a:t> </a:t>
            </a:r>
            <a:r>
              <a:rPr lang="es-ES" sz="2000" dirty="0" err="1">
                <a:latin typeface="+mn-lt"/>
              </a:rPr>
              <a:t>yaw</a:t>
            </a:r>
            <a:r>
              <a:rPr lang="es-ES" sz="2000" dirty="0">
                <a:latin typeface="+mn-lt"/>
              </a:rPr>
              <a:t> control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02462" y="2474257"/>
            <a:ext cx="291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22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Pitch control animation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03190" y="6267274"/>
            <a:ext cx="291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22D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Yaw control animation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1143000" y="-1"/>
            <a:ext cx="8001000" cy="847725"/>
          </a:xfrm>
          <a:prstGeom prst="rect">
            <a:avLst/>
          </a:prstGeom>
          <a:noFill/>
          <a:extLst/>
        </p:spPr>
        <p:txBody>
          <a:bodyPr wrap="none" lIns="0" tIns="0" rIns="0" bIns="0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Background: Wind Turbine and Control</a:t>
            </a:r>
          </a:p>
        </p:txBody>
      </p:sp>
    </p:spTree>
    <p:extLst>
      <p:ext uri="{BB962C8B-B14F-4D97-AF65-F5344CB8AC3E}">
        <p14:creationId xmlns:p14="http://schemas.microsoft.com/office/powerpoint/2010/main" val="296487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79273" y="2286000"/>
            <a:ext cx="5886450" cy="25908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600" dirty="0"/>
              <a:t>Background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rgbClr val="0000FF"/>
                </a:solidFill>
              </a:rPr>
              <a:t>Motivation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600" dirty="0"/>
              <a:t>Proposed Robust Control Method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600" dirty="0"/>
              <a:t>Concluding Remarks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600" dirty="0"/>
              <a:t>Future Tasks</a:t>
            </a:r>
          </a:p>
        </p:txBody>
      </p:sp>
    </p:spTree>
    <p:extLst>
      <p:ext uri="{BB962C8B-B14F-4D97-AF65-F5344CB8AC3E}">
        <p14:creationId xmlns:p14="http://schemas.microsoft.com/office/powerpoint/2010/main" val="271867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Blade pitch control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01722" y="4416871"/>
            <a:ext cx="8237478" cy="2225928"/>
            <a:chOff x="601722" y="4416871"/>
            <a:chExt cx="8237478" cy="22259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325" y="4416871"/>
              <a:ext cx="2900259" cy="168469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500925" y="6229851"/>
              <a:ext cx="3338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922DD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Collective pitch control animation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1722" y="4611474"/>
              <a:ext cx="37338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Collective pitch control:</a:t>
              </a:r>
            </a:p>
            <a:p>
              <a:pPr marL="457200" indent="-285750">
                <a:buFont typeface="Calibri" panose="020F0502020204030204" pitchFamily="34" charset="0"/>
                <a:buChar char="–"/>
              </a:pPr>
              <a:r>
                <a:rPr lang="en-US" dirty="0"/>
                <a:t>All three blades move in the same angle</a:t>
              </a:r>
            </a:p>
            <a:p>
              <a:pPr marL="457200" indent="-285750">
                <a:buFont typeface="Calibri" panose="020F0502020204030204" pitchFamily="34" charset="0"/>
                <a:buChar char="–"/>
              </a:pPr>
              <a:r>
                <a:rPr lang="en-US" dirty="0"/>
                <a:t>Regulate power and speed</a:t>
              </a:r>
            </a:p>
            <a:p>
              <a:pPr marL="457200" indent="-285750">
                <a:buFont typeface="Calibri" panose="020F0502020204030204" pitchFamily="34" charset="0"/>
                <a:buChar char="–"/>
              </a:pPr>
              <a:r>
                <a:rPr lang="en-US" dirty="0"/>
                <a:t>Mitigate symmetric loads due to uniformly distributed wind</a:t>
              </a:r>
            </a:p>
            <a:p>
              <a:endParaRPr lang="en-US" dirty="0"/>
            </a:p>
          </p:txBody>
        </p:sp>
      </p:grp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325" y="2057400"/>
            <a:ext cx="2900259" cy="2030182"/>
          </a:xfrm>
        </p:spPr>
      </p:pic>
      <p:sp>
        <p:nvSpPr>
          <p:cNvPr id="12" name="TextBox 11"/>
          <p:cNvSpPr txBox="1"/>
          <p:nvPr/>
        </p:nvSpPr>
        <p:spPr>
          <a:xfrm>
            <a:off x="5572125" y="1406871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Blade failure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358" y="945206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Why do we control wind turbine pitch angle?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11262" y="1752600"/>
            <a:ext cx="4014044" cy="2796159"/>
            <a:chOff x="511262" y="1752600"/>
            <a:chExt cx="4014044" cy="2796159"/>
          </a:xfrm>
        </p:grpSpPr>
        <p:grpSp>
          <p:nvGrpSpPr>
            <p:cNvPr id="28" name="Group 27"/>
            <p:cNvGrpSpPr/>
            <p:nvPr/>
          </p:nvGrpSpPr>
          <p:grpSpPr>
            <a:xfrm>
              <a:off x="511262" y="1752600"/>
              <a:ext cx="4014044" cy="2796159"/>
              <a:chOff x="397734" y="1886516"/>
              <a:chExt cx="4014044" cy="2796159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736" y="1886516"/>
                <a:ext cx="3675042" cy="225272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 rot="10800000">
                <a:off x="397734" y="2470853"/>
                <a:ext cx="461665" cy="11430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dirty="0"/>
                  <a:t>Power(W)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652058" y="4313343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Wind speed (m/s)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93431" y="409857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75538" y="4098570"/>
                <a:ext cx="6185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11.4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717777" y="4069165"/>
                <a:ext cx="5042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25</a:t>
                </a:r>
              </a:p>
            </p:txBody>
          </p:sp>
        </p:grpSp>
        <p:cxnSp>
          <p:nvCxnSpPr>
            <p:cNvPr id="19" name="Straight Connector 18"/>
            <p:cNvCxnSpPr/>
            <p:nvPr/>
          </p:nvCxnSpPr>
          <p:spPr>
            <a:xfrm>
              <a:off x="4059936" y="2148840"/>
              <a:ext cx="0" cy="1810512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836588" y="1378769"/>
            <a:ext cx="287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–"/>
            </a:pPr>
            <a:r>
              <a:rPr lang="en-US" dirty="0"/>
              <a:t>Power regulation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2" y="1808108"/>
            <a:ext cx="2932353" cy="202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7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Motivation</a:t>
            </a:r>
            <a:r>
              <a:rPr lang="en-US" altLang="zh-CN" i="1" baseline="-250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1</a:t>
            </a:r>
            <a:endParaRPr lang="en-US" i="1" baseline="-25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Yuan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77515" y="1019474"/>
            <a:ext cx="7868653" cy="837711"/>
            <a:chOff x="577515" y="991575"/>
            <a:chExt cx="7868653" cy="837711"/>
          </a:xfrm>
        </p:grpSpPr>
        <p:sp>
          <p:nvSpPr>
            <p:cNvPr id="22" name="TextBox 21"/>
            <p:cNvSpPr txBox="1"/>
            <p:nvPr/>
          </p:nvSpPr>
          <p:spPr>
            <a:xfrm>
              <a:off x="577515" y="991575"/>
              <a:ext cx="7868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+mj-lt"/>
                </a:rPr>
                <a:t>Individual pitch control to mitigate periodic loads 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889291" y="1624331"/>
              <a:ext cx="8559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925042" y="1429176"/>
              <a:ext cx="49329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Enabled by recent hardware advancements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96590" y="2343090"/>
            <a:ext cx="7890210" cy="4210110"/>
            <a:chOff x="796590" y="2301973"/>
            <a:chExt cx="7890210" cy="421011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771"/>
            <a:stretch/>
          </p:blipFill>
          <p:spPr>
            <a:xfrm>
              <a:off x="6540533" y="3312312"/>
              <a:ext cx="1460467" cy="2132971"/>
            </a:xfrm>
            <a:prstGeom prst="rect">
              <a:avLst/>
            </a:prstGeom>
          </p:spPr>
        </p:pic>
        <p:pic>
          <p:nvPicPr>
            <p:cNvPr id="26" name="Picture 10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226" y="5521483"/>
              <a:ext cx="2218574" cy="414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" name="Group 26"/>
            <p:cNvGrpSpPr/>
            <p:nvPr/>
          </p:nvGrpSpPr>
          <p:grpSpPr>
            <a:xfrm>
              <a:off x="900005" y="2749242"/>
              <a:ext cx="3639209" cy="1531499"/>
              <a:chOff x="900005" y="2592826"/>
              <a:chExt cx="3639209" cy="1531499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088"/>
              <a:stretch/>
            </p:blipFill>
            <p:spPr>
              <a:xfrm>
                <a:off x="900005" y="2592826"/>
                <a:ext cx="1493423" cy="1531499"/>
              </a:xfrm>
              <a:prstGeom prst="rect">
                <a:avLst/>
              </a:prstGeom>
            </p:spPr>
          </p:pic>
          <p:cxnSp>
            <p:nvCxnSpPr>
              <p:cNvPr id="29" name="Straight Arrow Connector 28"/>
              <p:cNvCxnSpPr/>
              <p:nvPr/>
            </p:nvCxnSpPr>
            <p:spPr>
              <a:xfrm>
                <a:off x="945482" y="3219450"/>
                <a:ext cx="54022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902619" y="2873250"/>
                <a:ext cx="658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n-lt"/>
                  </a:rPr>
                  <a:t>wind</a:t>
                </a: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088"/>
              <a:stretch/>
            </p:blipFill>
            <p:spPr>
              <a:xfrm>
                <a:off x="2927875" y="2592826"/>
                <a:ext cx="1493423" cy="153149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/>
              <p:nvPr/>
            </p:nvCxnSpPr>
            <p:spPr>
              <a:xfrm flipH="1">
                <a:off x="3880842" y="3219450"/>
                <a:ext cx="47378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3880842" y="2880896"/>
                <a:ext cx="6583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n-lt"/>
                  </a:rPr>
                  <a:t>wind</a:t>
                </a: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796590" y="4464702"/>
              <a:ext cx="1665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upwind turbine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90825" y="4447140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downwind turbine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60695" y="2301973"/>
              <a:ext cx="16969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Tower shadow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1226870" y="4887417"/>
              <a:ext cx="2575152" cy="1624282"/>
              <a:chOff x="4965282" y="4984586"/>
              <a:chExt cx="2575152" cy="1624282"/>
            </a:xfrm>
          </p:grpSpPr>
          <p:pic>
            <p:nvPicPr>
              <p:cNvPr id="38" name="Picture 4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59"/>
              <a:stretch/>
            </p:blipFill>
            <p:spPr bwMode="auto">
              <a:xfrm>
                <a:off x="4965282" y="4984586"/>
                <a:ext cx="2472691" cy="1531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5844735" y="6270314"/>
                <a:ext cx="16956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Tower top</a:t>
                </a: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 flipH="1">
                <a:off x="6149535" y="6163547"/>
                <a:ext cx="152400" cy="21353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791200" y="5865752"/>
                  <a:ext cx="28956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: prevailing wind speed at the tip of each blade 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1200" y="5865752"/>
                  <a:ext cx="2895600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1684" t="-5660" r="-3158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/>
            <p:cNvSpPr txBox="1"/>
            <p:nvPr/>
          </p:nvSpPr>
          <p:spPr>
            <a:xfrm>
              <a:off x="5791200" y="2368074"/>
              <a:ext cx="1978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Wind </a:t>
              </a:r>
              <a:r>
                <a:rPr lang="en-US" sz="2000" dirty="0" smtClean="0">
                  <a:solidFill>
                    <a:srgbClr val="FF0000"/>
                  </a:solidFill>
                  <a:latin typeface="+mn-lt"/>
                </a:rPr>
                <a:t>shear</a:t>
              </a:r>
              <a:endParaRPr lang="en-US" sz="2000" dirty="0">
                <a:solidFill>
                  <a:srgbClr val="FF0000"/>
                </a:solidFill>
                <a:latin typeface="+mn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77515" y="1780453"/>
            <a:ext cx="6168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Tower shadow and wind shear effects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167583" y="1840468"/>
            <a:ext cx="1554364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Periodic loads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3341" y="2348885"/>
            <a:ext cx="3912990" cy="414399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713702" y="2348885"/>
            <a:ext cx="3049298" cy="413802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urved Connector 43"/>
          <p:cNvCxnSpPr>
            <a:endCxn id="9" idx="3"/>
          </p:cNvCxnSpPr>
          <p:nvPr/>
        </p:nvCxnSpPr>
        <p:spPr>
          <a:xfrm rot="16200000" flipV="1">
            <a:off x="7702496" y="2044585"/>
            <a:ext cx="317956" cy="279053"/>
          </a:xfrm>
          <a:prstGeom prst="curvedConnector2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endCxn id="9" idx="1"/>
          </p:cNvCxnSpPr>
          <p:nvPr/>
        </p:nvCxnSpPr>
        <p:spPr>
          <a:xfrm rot="5400000" flipH="1" flipV="1">
            <a:off x="4655355" y="2059466"/>
            <a:ext cx="1546559" cy="1477897"/>
          </a:xfrm>
          <a:prstGeom prst="curvedConnector2">
            <a:avLst/>
          </a:prstGeom>
          <a:ln w="15875">
            <a:solidFill>
              <a:srgbClr val="00B050"/>
            </a:solidFill>
            <a:tailEnd type="triangle"/>
          </a:ln>
          <a:effectLst>
            <a:reflection stA="45000" endPos="65000" dist="9525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994421" y="2756579"/>
            <a:ext cx="2895600" cy="5927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different wind speed at different height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13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r>
              <a:rPr lang="en-US" i="1" baseline="-25000" dirty="0"/>
              <a:t>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3894" y="1029572"/>
            <a:ext cx="7563369" cy="1577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Challenges for wind turbine </a:t>
            </a:r>
            <a:r>
              <a:rPr lang="en-US" sz="2400" dirty="0"/>
              <a:t>control</a:t>
            </a:r>
            <a:r>
              <a:rPr lang="en-US" sz="2400" dirty="0">
                <a:latin typeface="+mn-lt"/>
              </a:rPr>
              <a:t>: 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Model uncertainties</a:t>
            </a:r>
            <a:endParaRPr lang="en-US" sz="2000" dirty="0">
              <a:latin typeface="+mn-lt"/>
            </a:endParaRP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Periodic loads on blades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Coupling dynamics of 3-bladed pitch system</a:t>
            </a:r>
          </a:p>
        </p:txBody>
      </p:sp>
      <p:sp>
        <p:nvSpPr>
          <p:cNvPr id="9" name="Rectangle 8"/>
          <p:cNvSpPr/>
          <p:nvPr/>
        </p:nvSpPr>
        <p:spPr>
          <a:xfrm>
            <a:off x="219134" y="4648200"/>
            <a:ext cx="7581090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Difficulties in designing controller: 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Operating point varies constantly – actual dynamics is different from nominal model   </a:t>
            </a:r>
            <a:r>
              <a:rPr lang="en-US" sz="2000" dirty="0">
                <a:latin typeface="+mn-lt"/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119350"/>
            <a:ext cx="3276600" cy="2019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70743" y="3364468"/>
            <a:ext cx="201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Source: </a:t>
            </a:r>
            <a:r>
              <a:rPr lang="en-US" dirty="0" err="1">
                <a:latin typeface="+mn-lt"/>
              </a:rPr>
              <a:t>Liebherr</a:t>
            </a:r>
            <a:endParaRPr lang="en-US" dirty="0"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3894" y="2686869"/>
            <a:ext cx="5277796" cy="188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Objective: 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Speed and power regulation in high wind speeds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>
                <a:latin typeface="+mn-lt"/>
              </a:rPr>
              <a:t>Mitigate periodic loads</a:t>
            </a:r>
          </a:p>
          <a:p>
            <a:pPr marL="640080" indent="-342900">
              <a:spcAft>
                <a:spcPts val="500"/>
              </a:spcAft>
              <a:buFont typeface="Calibri" panose="020F0502020204030204" pitchFamily="34" charset="0"/>
              <a:buChar char="–"/>
            </a:pPr>
            <a:r>
              <a:rPr lang="en-US" sz="2000" dirty="0"/>
              <a:t>Robust stability and robust performance </a:t>
            </a:r>
            <a:endParaRPr lang="en-US" sz="2000" dirty="0">
              <a:latin typeface="+mn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09690" y="5791200"/>
            <a:ext cx="7624710" cy="707886"/>
            <a:chOff x="2902226" y="6145259"/>
            <a:chExt cx="8832574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3976718" y="6145259"/>
                  <a:ext cx="7758082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000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cs typeface="Arial" pitchFamily="34" charset="0"/>
                    </a:rPr>
                    <a:t> Potential solution: 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cs typeface="Arial" pitchFamily="34" charset="0"/>
                    </a:rPr>
                    <a:t>Robust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cs typeface="Arial" pitchFamily="34" charset="0"/>
                    </a:rPr>
                    <a:t> Controller </a:t>
                  </a:r>
                  <a:r>
                    <a:rPr lang="en-US" altLang="zh-CN" sz="2000" dirty="0" smtClean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cs typeface="Arial" pitchFamily="34" charset="0"/>
                    </a:rPr>
                    <a:t>(</a:t>
                  </a:r>
                  <a:r>
                    <a:rPr lang="en-US" dirty="0"/>
                    <a:t>structured singular values (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dirty="0"/>
                    <a:t>)-synthesis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cs typeface="Arial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6718" y="6145259"/>
                  <a:ext cx="7758082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811" t="-5172" b="-18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/>
            <p:nvPr/>
          </p:nvCxnSpPr>
          <p:spPr>
            <a:xfrm>
              <a:off x="2902226" y="6364771"/>
              <a:ext cx="85593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508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79273" y="2286000"/>
            <a:ext cx="5886450" cy="25908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600" dirty="0"/>
              <a:t>Background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600" dirty="0"/>
              <a:t>Research Objective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rgbClr val="0000FF"/>
                </a:solidFill>
              </a:rPr>
              <a:t>Proposed Robust Control Method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600" dirty="0"/>
              <a:t>Concluding Remarks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600" dirty="0"/>
              <a:t>Future Tasks</a:t>
            </a:r>
          </a:p>
        </p:txBody>
      </p:sp>
    </p:spTree>
    <p:extLst>
      <p:ext uri="{BB962C8B-B14F-4D97-AF65-F5344CB8AC3E}">
        <p14:creationId xmlns:p14="http://schemas.microsoft.com/office/powerpoint/2010/main" val="92702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and modeling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Yuan 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025427"/>
              </p:ext>
            </p:extLst>
          </p:nvPr>
        </p:nvGraphicFramePr>
        <p:xfrm>
          <a:off x="3124200" y="1516062"/>
          <a:ext cx="213360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7" name="Equation" r:id="rId4" imgW="2133600" imgH="457200" progId="Equation.DSMT4">
                  <p:embed/>
                </p:oleObj>
              </mc:Choice>
              <mc:Fallback>
                <p:oleObj name="Equation" r:id="rId4" imgW="2133600" imgH="457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516062"/>
                        <a:ext cx="2133600" cy="465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43718" y="4378530"/>
            <a:ext cx="216525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i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9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G.S., 2010. User's guide to MBC3: Multi-blade coordinate transformation code for 3-bladed wind turbine.</a:t>
            </a:r>
            <a:endParaRPr lang="en-US" sz="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600" i="1" dirty="0"/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268214"/>
              </p:ext>
            </p:extLst>
          </p:nvPr>
        </p:nvGraphicFramePr>
        <p:xfrm>
          <a:off x="914400" y="4038600"/>
          <a:ext cx="3902075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" name="Equation" r:id="rId6" imgW="3898900" imgH="1244600" progId="Equation.DSMT4">
                  <p:embed/>
                </p:oleObj>
              </mc:Choice>
              <mc:Fallback>
                <p:oleObj name="Equation" r:id="rId6" imgW="3898900" imgH="1244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038600"/>
                        <a:ext cx="3902075" cy="1241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632916"/>
              </p:ext>
            </p:extLst>
          </p:nvPr>
        </p:nvGraphicFramePr>
        <p:xfrm>
          <a:off x="959366" y="5394325"/>
          <a:ext cx="30638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9" name="Equation" r:id="rId8" imgW="3060700" imgH="469900" progId="Equation.DSMT4">
                  <p:embed/>
                </p:oleObj>
              </mc:Choice>
              <mc:Fallback>
                <p:oleObj name="Equation" r:id="rId8" imgW="3060700" imgH="4699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9366" y="5394325"/>
                        <a:ext cx="3063875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947177"/>
              </p:ext>
            </p:extLst>
          </p:nvPr>
        </p:nvGraphicFramePr>
        <p:xfrm>
          <a:off x="5462866" y="5235575"/>
          <a:ext cx="23780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0" name="Equation" r:id="rId10" imgW="2374900" imgH="787400" progId="Equation.DSMT4">
                  <p:embed/>
                </p:oleObj>
              </mc:Choice>
              <mc:Fallback>
                <p:oleObj name="Equation" r:id="rId10" imgW="2374900" imgH="7874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2866" y="5235575"/>
                        <a:ext cx="2378075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664485" y="5853694"/>
            <a:ext cx="4373110" cy="613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 average state-space system is obtained from the complete set of </a:t>
            </a:r>
            <a:r>
              <a:rPr lang="en-US" sz="12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linearizations</a:t>
            </a:r>
            <a:r>
              <a:rPr 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at N azimuth angles by computing </a:t>
            </a:r>
          </a:p>
        </p:txBody>
      </p:sp>
      <p:sp>
        <p:nvSpPr>
          <p:cNvPr id="27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970217"/>
              </p:ext>
            </p:extLst>
          </p:nvPr>
        </p:nvGraphicFramePr>
        <p:xfrm>
          <a:off x="5867400" y="5997575"/>
          <a:ext cx="11049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1" name="Equation" r:id="rId12" imgW="1104421" imgH="406224" progId="Equation.DSMT4">
                  <p:embed/>
                </p:oleObj>
              </mc:Choice>
              <mc:Fallback>
                <p:oleObj name="Equation" r:id="rId12" imgW="1104421" imgH="406224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5997575"/>
                        <a:ext cx="110490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615597" y="1935162"/>
            <a:ext cx="8071203" cy="1493838"/>
            <a:chOff x="-2637294" y="-1476408"/>
            <a:chExt cx="8071203" cy="1493838"/>
          </a:xfrm>
        </p:grpSpPr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6376844"/>
                </p:ext>
              </p:extLst>
            </p:nvPr>
          </p:nvGraphicFramePr>
          <p:xfrm>
            <a:off x="-2637294" y="-1476408"/>
            <a:ext cx="3749675" cy="1493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2" name="Equation" r:id="rId14" imgW="3759200" imgH="1485900" progId="Equation.DSMT4">
                    <p:embed/>
                  </p:oleObj>
                </mc:Choice>
                <mc:Fallback>
                  <p:oleObj name="Equation" r:id="rId14" imgW="3759200" imgH="1485900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637294" y="-1476408"/>
                          <a:ext cx="3749675" cy="1493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6315853"/>
                </p:ext>
              </p:extLst>
            </p:nvPr>
          </p:nvGraphicFramePr>
          <p:xfrm>
            <a:off x="1258784" y="-1116456"/>
            <a:ext cx="4175125" cy="655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3" name="Equation" r:id="rId16" imgW="4165560" imgH="647640" progId="Equation.DSMT4">
                    <p:embed/>
                  </p:oleObj>
                </mc:Choice>
                <mc:Fallback>
                  <p:oleObj name="Equation" r:id="rId16" imgW="4165560" imgH="64764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8784" y="-1116456"/>
                          <a:ext cx="4175125" cy="6556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" name="Group 48"/>
          <p:cNvGrpSpPr/>
          <p:nvPr/>
        </p:nvGrpSpPr>
        <p:grpSpPr>
          <a:xfrm>
            <a:off x="883167" y="1327142"/>
            <a:ext cx="7841733" cy="2940058"/>
            <a:chOff x="883167" y="1041985"/>
            <a:chExt cx="7841733" cy="2940058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883167" y="2362200"/>
              <a:ext cx="1250433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83167" y="2572337"/>
                  <a:ext cx="475563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A series of </a:t>
                  </a:r>
                  <a:r>
                    <a:rPr lang="en-US" sz="1600" dirty="0">
                      <a:solidFill>
                        <a:srgbClr val="0000FF"/>
                      </a:solidFill>
                    </a:rPr>
                    <a:t>LTI </a:t>
                  </a:r>
                  <a:r>
                    <a:rPr lang="en-US" sz="1600" dirty="0"/>
                    <a:t>state space model depends on </a:t>
                  </a:r>
                  <a:r>
                    <a:rPr lang="en-US" sz="1600" dirty="0">
                      <a:solidFill>
                        <a:srgbClr val="0000FF"/>
                      </a:solidFill>
                    </a:rPr>
                    <a:t>azimuth </a:t>
                  </a:r>
                  <a14:m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000FF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</m:oMath>
                  </a14:m>
                  <a:endParaRPr lang="en-US" sz="1600" dirty="0">
                    <a:solidFill>
                      <a:srgbClr val="0000FF"/>
                    </a:solidFill>
                  </a:endParaRPr>
                </a:p>
                <a:p>
                  <a:r>
                    <a:rPr lang="en-US" sz="1600" dirty="0">
                      <a:solidFill>
                        <a:srgbClr val="00B050"/>
                      </a:solidFill>
                    </a:rPr>
                    <a:t>e.g. 36 models: </a:t>
                  </a:r>
                  <a14:m>
                    <m:oMath xmlns:m="http://schemas.openxmlformats.org/officeDocument/2006/math">
                      <m:r>
                        <a:rPr lang="en-US" sz="1600" i="1">
                          <a:solidFill>
                            <a:srgbClr val="00B050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</m:oMath>
                  </a14:m>
                  <a:r>
                    <a:rPr lang="en-US" sz="1600" dirty="0">
                      <a:solidFill>
                        <a:srgbClr val="00B050"/>
                      </a:solidFill>
                    </a:rPr>
                    <a:t> = 0, 10, 20,…350 </a:t>
                  </a:r>
                  <a:r>
                    <a:rPr lang="en-US" sz="1600" dirty="0" err="1">
                      <a:solidFill>
                        <a:srgbClr val="00B050"/>
                      </a:solidFill>
                    </a:rPr>
                    <a:t>deg</a:t>
                  </a:r>
                  <a:endParaRPr lang="en-US" sz="1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167" y="2572337"/>
                  <a:ext cx="4755633" cy="584775"/>
                </a:xfrm>
                <a:prstGeom prst="rect">
                  <a:avLst/>
                </a:prstGeom>
                <a:blipFill>
                  <a:blip r:embed="rId18"/>
                  <a:stretch>
                    <a:fillRect l="-769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2209800" y="2209933"/>
              <a:ext cx="2819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</a:rPr>
                <a:t>Periodic LTV </a:t>
              </a:r>
              <a:r>
                <a:rPr lang="en-US" sz="1600" dirty="0"/>
                <a:t>state space model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27886" y="1718846"/>
              <a:ext cx="58683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2060"/>
                  </a:solidFill>
                </a:rPr>
                <a:t>Steady state: blade motion is a </a:t>
              </a:r>
              <a:r>
                <a:rPr lang="en-US" sz="1600" dirty="0">
                  <a:solidFill>
                    <a:srgbClr val="0000FF"/>
                  </a:solidFill>
                </a:rPr>
                <a:t>Fourier series </a:t>
              </a:r>
              <a:r>
                <a:rPr lang="en-US" sz="1600" dirty="0">
                  <a:solidFill>
                    <a:srgbClr val="002060"/>
                  </a:solidFill>
                </a:rPr>
                <a:t>equation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59366" y="2088310"/>
              <a:ext cx="14028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linearization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6597570" y="1041985"/>
              <a:ext cx="2127330" cy="2940058"/>
              <a:chOff x="6309774" y="1157789"/>
              <a:chExt cx="1983581" cy="2535383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44" t="13784" r="57923" b="4430"/>
              <a:stretch/>
            </p:blipFill>
            <p:spPr>
              <a:xfrm>
                <a:off x="6476086" y="1330972"/>
                <a:ext cx="1676400" cy="2362200"/>
              </a:xfrm>
              <a:prstGeom prst="rect">
                <a:avLst/>
              </a:prstGeom>
            </p:spPr>
          </p:pic>
          <p:grpSp>
            <p:nvGrpSpPr>
              <p:cNvPr id="46" name="Group 45"/>
              <p:cNvGrpSpPr/>
              <p:nvPr/>
            </p:nvGrpSpPr>
            <p:grpSpPr>
              <a:xfrm>
                <a:off x="6309774" y="1157789"/>
                <a:ext cx="1983581" cy="1204411"/>
                <a:chOff x="6309774" y="1157789"/>
                <a:chExt cx="1983581" cy="120441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7859214" y="1820815"/>
                      <a:ext cx="43414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𝑛𝑟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2" name="TextBox 4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59214" y="1820815"/>
                      <a:ext cx="434141" cy="307777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6309774" y="2054423"/>
                      <a:ext cx="43414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𝑛𝑟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09774" y="2054423"/>
                      <a:ext cx="434141" cy="307777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7073873" y="1157789"/>
                      <a:ext cx="43414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𝑛𝑟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4" name="TextBox 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73873" y="1157789"/>
                      <a:ext cx="434141" cy="307777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Rectangle 44"/>
                    <p:cNvSpPr/>
                    <p:nvPr/>
                  </p:nvSpPr>
                  <p:spPr>
                    <a:xfrm>
                      <a:off x="7431446" y="1780533"/>
                      <a:ext cx="330988" cy="30777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Rectangle 4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31446" y="1780533"/>
                      <a:ext cx="330988" cy="307777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50" name="TextBox 49"/>
          <p:cNvSpPr txBox="1"/>
          <p:nvPr/>
        </p:nvSpPr>
        <p:spPr>
          <a:xfrm>
            <a:off x="622433" y="3505200"/>
            <a:ext cx="388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MBC </a:t>
            </a:r>
            <a:r>
              <a:rPr lang="en-US" sz="2400" dirty="0" smtClean="0"/>
              <a:t>transformation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577515" y="991575"/>
            <a:ext cx="786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Modeling including periodic dynamics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765258" y="3551871"/>
            <a:ext cx="3626142" cy="1663494"/>
            <a:chOff x="3765258" y="3551871"/>
            <a:chExt cx="3626142" cy="1663494"/>
          </a:xfrm>
        </p:grpSpPr>
        <p:sp>
          <p:nvSpPr>
            <p:cNvPr id="5" name="Rectangle 4"/>
            <p:cNvSpPr/>
            <p:nvPr/>
          </p:nvSpPr>
          <p:spPr>
            <a:xfrm>
              <a:off x="5147067" y="4104382"/>
              <a:ext cx="186333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transform </a:t>
              </a:r>
              <a:r>
                <a:rPr lang="en-US" sz="1600" dirty="0">
                  <a:solidFill>
                    <a:srgbClr val="0000FF"/>
                  </a:solidFill>
                </a:rPr>
                <a:t>from </a:t>
              </a:r>
              <a:r>
                <a:rPr lang="en-US" sz="1600" dirty="0"/>
                <a:t>rotating coordinates </a:t>
              </a:r>
              <a:r>
                <a:rPr lang="en-US" sz="1600" dirty="0">
                  <a:solidFill>
                    <a:srgbClr val="0000FF"/>
                  </a:solidFill>
                </a:rPr>
                <a:t>to</a:t>
              </a:r>
              <a:r>
                <a:rPr lang="en-US" sz="1600" dirty="0">
                  <a:solidFill>
                    <a:srgbClr val="FFC000"/>
                  </a:solidFill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</a:rPr>
                <a:t>nonrotating </a:t>
              </a:r>
              <a:r>
                <a:rPr lang="en-US" sz="1600" dirty="0" smtClean="0">
                  <a:solidFill>
                    <a:srgbClr val="FF0000"/>
                  </a:solidFill>
                </a:rPr>
                <a:t>coordinates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6522994" y="3551871"/>
              <a:ext cx="868406" cy="486729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3765258" y="3746164"/>
              <a:ext cx="1272337" cy="35821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037595" y="4118403"/>
              <a:ext cx="1934705" cy="109696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375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7EDCC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2061</TotalTime>
  <Words>1527</Words>
  <Application>Microsoft Office PowerPoint</Application>
  <PresentationFormat>On-screen Show (4:3)</PresentationFormat>
  <Paragraphs>277</Paragraphs>
  <Slides>21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宋体</vt:lpstr>
      <vt:lpstr>等线</vt:lpstr>
      <vt:lpstr>Arial</vt:lpstr>
      <vt:lpstr>Calibri</vt:lpstr>
      <vt:lpstr>Cambria Math</vt:lpstr>
      <vt:lpstr>Helvetica</vt:lpstr>
      <vt:lpstr>Times New Roman</vt:lpstr>
      <vt:lpstr>Wingdings</vt:lpstr>
      <vt:lpstr>Office Theme</vt:lpstr>
      <vt:lpstr>Equation</vt:lpstr>
      <vt:lpstr>Visio</vt:lpstr>
      <vt:lpstr>Periodic Wind Disturbance Rejection using Robust Individual Control Strategy</vt:lpstr>
      <vt:lpstr>Outline</vt:lpstr>
      <vt:lpstr>PowerPoint Presentation</vt:lpstr>
      <vt:lpstr>Outline</vt:lpstr>
      <vt:lpstr>Blade pitch control</vt:lpstr>
      <vt:lpstr>Motivation1</vt:lpstr>
      <vt:lpstr>Motivation2</vt:lpstr>
      <vt:lpstr>Outline</vt:lpstr>
      <vt:lpstr>Dynamics and modeling</vt:lpstr>
      <vt:lpstr>Uncertain model structures</vt:lpstr>
      <vt:lpstr>Shear components</vt:lpstr>
      <vt:lpstr>Control architecture formulation</vt:lpstr>
      <vt:lpstr>Structural singular value (μ)-synthesis formulation</vt:lpstr>
      <vt:lpstr>Power spectral density</vt:lpstr>
      <vt:lpstr>Weighting functions</vt:lpstr>
      <vt:lpstr>Weighting functions</vt:lpstr>
      <vt:lpstr>Singular values</vt:lpstr>
      <vt:lpstr>Outline</vt:lpstr>
      <vt:lpstr>PSD results</vt:lpstr>
      <vt:lpstr>Load analysis</vt:lpstr>
      <vt:lpstr>Concluding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Yuan, Yuan</dc:creator>
  <cp:lastModifiedBy>Yuan</cp:lastModifiedBy>
  <cp:revision>147</cp:revision>
  <dcterms:created xsi:type="dcterms:W3CDTF">2006-08-16T00:00:00Z</dcterms:created>
  <dcterms:modified xsi:type="dcterms:W3CDTF">2018-03-01T19:00:25Z</dcterms:modified>
</cp:coreProperties>
</file>